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3" r:id="rId3"/>
    <p:sldId id="258" r:id="rId4"/>
    <p:sldId id="269" r:id="rId5"/>
    <p:sldId id="270" r:id="rId6"/>
    <p:sldId id="259" r:id="rId7"/>
    <p:sldId id="266" r:id="rId8"/>
    <p:sldId id="272" r:id="rId9"/>
    <p:sldId id="265" r:id="rId10"/>
    <p:sldId id="267" r:id="rId11"/>
    <p:sldId id="260" r:id="rId12"/>
    <p:sldId id="261" r:id="rId13"/>
    <p:sldId id="268" r:id="rId14"/>
    <p:sldId id="257" r:id="rId15"/>
    <p:sldId id="262" r:id="rId16"/>
    <p:sldId id="271" r:id="rId1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637" autoAdjust="0"/>
    <p:restoredTop sz="94660"/>
  </p:normalViewPr>
  <p:slideViewPr>
    <p:cSldViewPr>
      <p:cViewPr>
        <p:scale>
          <a:sx n="61" d="100"/>
          <a:sy n="61" d="100"/>
        </p:scale>
        <p:origin x="-786" y="-17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18/07/2014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18/07/2014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18/07/2014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18/07/2014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18/07/2014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18/07/2014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18/07/2014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18/07/2014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18/07/2014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18/07/2014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18/07/2014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18/07/2014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683568" y="548680"/>
            <a:ext cx="7772400" cy="1470025"/>
          </a:xfrm>
        </p:spPr>
        <p:txBody>
          <a:bodyPr/>
          <a:lstStyle/>
          <a:p>
            <a:r>
              <a:rPr lang="es-CO" dirty="0" smtClean="0">
                <a:latin typeface="Bauhaus 93" pitchFamily="82" charset="0"/>
              </a:rPr>
              <a:t>COMO MURIERON LOS PROFETAS</a:t>
            </a:r>
            <a:endParaRPr lang="es-CO" dirty="0">
              <a:latin typeface="Bauhaus 93" pitchFamily="82" charset="0"/>
            </a:endParaRPr>
          </a:p>
        </p:txBody>
      </p:sp>
      <p:sp>
        <p:nvSpPr>
          <p:cNvPr id="4" name="3 Menos"/>
          <p:cNvSpPr/>
          <p:nvPr/>
        </p:nvSpPr>
        <p:spPr>
          <a:xfrm>
            <a:off x="755576" y="1844824"/>
            <a:ext cx="7632848" cy="576064"/>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pic>
        <p:nvPicPr>
          <p:cNvPr id="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3808" y="2420888"/>
            <a:ext cx="3312368" cy="37444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18018281"/>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32500">
              <a:srgbClr val="F8EDD3"/>
            </a:gs>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a:latin typeface="Bauhaus 93" pitchFamily="82" charset="0"/>
              </a:rPr>
              <a:t>Como murieron los profetas</a:t>
            </a:r>
          </a:p>
        </p:txBody>
      </p:sp>
      <p:sp>
        <p:nvSpPr>
          <p:cNvPr id="3" name="2 Marcador de contenido"/>
          <p:cNvSpPr>
            <a:spLocks noGrp="1"/>
          </p:cNvSpPr>
          <p:nvPr>
            <p:ph idx="1"/>
          </p:nvPr>
        </p:nvSpPr>
        <p:spPr>
          <a:xfrm>
            <a:off x="457200" y="1600200"/>
            <a:ext cx="8229600" cy="4853136"/>
          </a:xfrm>
          <a:solidFill>
            <a:schemeClr val="tx1">
              <a:lumMod val="65000"/>
              <a:lumOff val="35000"/>
            </a:schemeClr>
          </a:solidFill>
        </p:spPr>
        <p:txBody>
          <a:bodyPr>
            <a:normAutofit fontScale="77500" lnSpcReduction="20000"/>
          </a:bodyPr>
          <a:lstStyle/>
          <a:p>
            <a:pPr marL="0" indent="0" algn="ctr">
              <a:buNone/>
            </a:pPr>
            <a:r>
              <a:rPr lang="es-CO" sz="4600" b="1" dirty="0" smtClean="0">
                <a:solidFill>
                  <a:srgbClr val="FFFF00"/>
                </a:solidFill>
              </a:rPr>
              <a:t>Introducción</a:t>
            </a:r>
          </a:p>
          <a:p>
            <a:pPr marL="0" indent="0" algn="ctr">
              <a:buNone/>
            </a:pPr>
            <a:r>
              <a:rPr lang="es-CO" sz="3600" b="1" dirty="0" smtClean="0">
                <a:solidFill>
                  <a:srgbClr val="FFFF00"/>
                </a:solidFill>
              </a:rPr>
              <a:t>¿Qué </a:t>
            </a:r>
            <a:r>
              <a:rPr lang="es-CO" sz="3600" b="1" dirty="0">
                <a:solidFill>
                  <a:srgbClr val="FFFF00"/>
                </a:solidFill>
              </a:rPr>
              <a:t>es un profeta?</a:t>
            </a:r>
          </a:p>
          <a:p>
            <a:pPr marL="0" indent="0" algn="ctr">
              <a:buNone/>
            </a:pPr>
            <a:r>
              <a:rPr lang="es-CO" dirty="0">
                <a:solidFill>
                  <a:srgbClr val="FFFF00"/>
                </a:solidFill>
              </a:rPr>
              <a:t>La palabra profeta viene del griego "profetes" que significa "locutor". El que dice lo que la </a:t>
            </a:r>
            <a:r>
              <a:rPr lang="es-CO" dirty="0" smtClean="0">
                <a:solidFill>
                  <a:srgbClr val="FFFF00"/>
                </a:solidFill>
              </a:rPr>
              <a:t>Divinidad </a:t>
            </a:r>
            <a:r>
              <a:rPr lang="es-CO" dirty="0">
                <a:solidFill>
                  <a:srgbClr val="FFFF00"/>
                </a:solidFill>
              </a:rPr>
              <a:t>le ha inspirado. </a:t>
            </a:r>
            <a:endParaRPr lang="es-CO" dirty="0" smtClean="0">
              <a:solidFill>
                <a:srgbClr val="FFFF00"/>
              </a:solidFill>
            </a:endParaRPr>
          </a:p>
          <a:p>
            <a:pPr marL="0" indent="0" algn="ctr">
              <a:buNone/>
            </a:pPr>
            <a:r>
              <a:rPr lang="es-CO" dirty="0" smtClean="0">
                <a:solidFill>
                  <a:srgbClr val="FFFF00"/>
                </a:solidFill>
              </a:rPr>
              <a:t>En </a:t>
            </a:r>
            <a:r>
              <a:rPr lang="es-CO" dirty="0">
                <a:solidFill>
                  <a:srgbClr val="FFFF00"/>
                </a:solidFill>
              </a:rPr>
              <a:t>hebreo, se dice "nabi" que significa "el que ha sido llamado" "el que tiene una vocación".</a:t>
            </a:r>
          </a:p>
          <a:p>
            <a:endParaRPr lang="es-CO" dirty="0">
              <a:solidFill>
                <a:srgbClr val="FFFF00"/>
              </a:solidFill>
            </a:endParaRPr>
          </a:p>
          <a:p>
            <a:pPr marL="0" indent="0" algn="ctr">
              <a:buNone/>
            </a:pPr>
            <a:r>
              <a:rPr lang="es-CO" sz="3100" b="1" dirty="0">
                <a:solidFill>
                  <a:srgbClr val="FFFF00"/>
                </a:solidFill>
              </a:rPr>
              <a:t>La identidad profética tiene las siguientes características: </a:t>
            </a:r>
          </a:p>
          <a:p>
            <a:pPr marL="0" indent="0" algn="ctr">
              <a:buNone/>
            </a:pPr>
            <a:r>
              <a:rPr lang="es-CO" b="1" dirty="0">
                <a:solidFill>
                  <a:schemeClr val="accent1">
                    <a:lumMod val="20000"/>
                    <a:lumOff val="80000"/>
                  </a:schemeClr>
                </a:solidFill>
              </a:rPr>
              <a:t>El encuentro con Dios, </a:t>
            </a:r>
          </a:p>
          <a:p>
            <a:pPr marL="0" indent="0" algn="ctr">
              <a:buNone/>
            </a:pPr>
            <a:r>
              <a:rPr lang="es-CO" b="1" dirty="0">
                <a:solidFill>
                  <a:schemeClr val="accent5">
                    <a:lumMod val="20000"/>
                    <a:lumOff val="80000"/>
                  </a:schemeClr>
                </a:solidFill>
              </a:rPr>
              <a:t>El anuncio de la Palabra de </a:t>
            </a:r>
            <a:r>
              <a:rPr lang="es-CO" b="1" dirty="0" smtClean="0">
                <a:solidFill>
                  <a:schemeClr val="accent5">
                    <a:lumMod val="20000"/>
                    <a:lumOff val="80000"/>
                  </a:schemeClr>
                </a:solidFill>
              </a:rPr>
              <a:t>Dios, </a:t>
            </a:r>
            <a:endParaRPr lang="es-CO" b="1" dirty="0">
              <a:solidFill>
                <a:schemeClr val="accent5">
                  <a:lumMod val="20000"/>
                  <a:lumOff val="80000"/>
                </a:schemeClr>
              </a:solidFill>
            </a:endParaRPr>
          </a:p>
          <a:p>
            <a:pPr marL="0" indent="0" algn="ctr">
              <a:buNone/>
            </a:pPr>
            <a:r>
              <a:rPr lang="es-CO" b="1" dirty="0">
                <a:solidFill>
                  <a:schemeClr val="accent5">
                    <a:lumMod val="20000"/>
                    <a:lumOff val="80000"/>
                  </a:schemeClr>
                </a:solidFill>
              </a:rPr>
              <a:t>La fidelidad a la Alianza</a:t>
            </a:r>
            <a:r>
              <a:rPr lang="es-CO" dirty="0" smtClean="0"/>
              <a:t>. </a:t>
            </a:r>
            <a:r>
              <a:rPr lang="es-CO" dirty="0" smtClean="0">
                <a:solidFill>
                  <a:srgbClr val="FFFF00"/>
                </a:solidFill>
              </a:rPr>
              <a:t>(Fidelidad a la Ley de Dios).</a:t>
            </a:r>
            <a:endParaRPr lang="es-CO" dirty="0">
              <a:solidFill>
                <a:srgbClr val="FFFF00"/>
              </a:solidFill>
            </a:endParaRPr>
          </a:p>
        </p:txBody>
      </p:sp>
    </p:spTree>
    <p:extLst>
      <p:ext uri="{BB962C8B-B14F-4D97-AF65-F5344CB8AC3E}">
        <p14:creationId xmlns:p14="http://schemas.microsoft.com/office/powerpoint/2010/main" val="1069367959"/>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2" end="2"/>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p:cTn id="25"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6" presetClass="entr" presetSubtype="0" fill="hold" nodeType="click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Effect transition="in" filter="wipe(down)">
                                      <p:cBhvr>
                                        <p:cTn id="33" dur="580">
                                          <p:stCondLst>
                                            <p:cond delay="0"/>
                                          </p:stCondLst>
                                        </p:cTn>
                                        <p:tgtEl>
                                          <p:spTgt spid="3">
                                            <p:txEl>
                                              <p:pRg st="5" end="5"/>
                                            </p:txEl>
                                          </p:spTgt>
                                        </p:tgtEl>
                                      </p:cBhvr>
                                    </p:animEffect>
                                    <p:anim calcmode="lin" valueType="num">
                                      <p:cBhvr>
                                        <p:cTn id="34"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35"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36"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37"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38"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39" dur="26">
                                          <p:stCondLst>
                                            <p:cond delay="650"/>
                                          </p:stCondLst>
                                        </p:cTn>
                                        <p:tgtEl>
                                          <p:spTgt spid="3">
                                            <p:txEl>
                                              <p:pRg st="5" end="5"/>
                                            </p:txEl>
                                          </p:spTgt>
                                        </p:tgtEl>
                                      </p:cBhvr>
                                      <p:to x="100000" y="60000"/>
                                    </p:animScale>
                                    <p:animScale>
                                      <p:cBhvr>
                                        <p:cTn id="40" dur="166" decel="50000">
                                          <p:stCondLst>
                                            <p:cond delay="676"/>
                                          </p:stCondLst>
                                        </p:cTn>
                                        <p:tgtEl>
                                          <p:spTgt spid="3">
                                            <p:txEl>
                                              <p:pRg st="5" end="5"/>
                                            </p:txEl>
                                          </p:spTgt>
                                        </p:tgtEl>
                                      </p:cBhvr>
                                      <p:to x="100000" y="100000"/>
                                    </p:animScale>
                                    <p:animScale>
                                      <p:cBhvr>
                                        <p:cTn id="41" dur="26">
                                          <p:stCondLst>
                                            <p:cond delay="1312"/>
                                          </p:stCondLst>
                                        </p:cTn>
                                        <p:tgtEl>
                                          <p:spTgt spid="3">
                                            <p:txEl>
                                              <p:pRg st="5" end="5"/>
                                            </p:txEl>
                                          </p:spTgt>
                                        </p:tgtEl>
                                      </p:cBhvr>
                                      <p:to x="100000" y="80000"/>
                                    </p:animScale>
                                    <p:animScale>
                                      <p:cBhvr>
                                        <p:cTn id="42" dur="166" decel="50000">
                                          <p:stCondLst>
                                            <p:cond delay="1338"/>
                                          </p:stCondLst>
                                        </p:cTn>
                                        <p:tgtEl>
                                          <p:spTgt spid="3">
                                            <p:txEl>
                                              <p:pRg st="5" end="5"/>
                                            </p:txEl>
                                          </p:spTgt>
                                        </p:tgtEl>
                                      </p:cBhvr>
                                      <p:to x="100000" y="100000"/>
                                    </p:animScale>
                                    <p:animScale>
                                      <p:cBhvr>
                                        <p:cTn id="43" dur="26">
                                          <p:stCondLst>
                                            <p:cond delay="1642"/>
                                          </p:stCondLst>
                                        </p:cTn>
                                        <p:tgtEl>
                                          <p:spTgt spid="3">
                                            <p:txEl>
                                              <p:pRg st="5" end="5"/>
                                            </p:txEl>
                                          </p:spTgt>
                                        </p:tgtEl>
                                      </p:cBhvr>
                                      <p:to x="100000" y="90000"/>
                                    </p:animScale>
                                    <p:animScale>
                                      <p:cBhvr>
                                        <p:cTn id="44" dur="166" decel="50000">
                                          <p:stCondLst>
                                            <p:cond delay="1668"/>
                                          </p:stCondLst>
                                        </p:cTn>
                                        <p:tgtEl>
                                          <p:spTgt spid="3">
                                            <p:txEl>
                                              <p:pRg st="5" end="5"/>
                                            </p:txEl>
                                          </p:spTgt>
                                        </p:tgtEl>
                                      </p:cBhvr>
                                      <p:to x="100000" y="100000"/>
                                    </p:animScale>
                                    <p:animScale>
                                      <p:cBhvr>
                                        <p:cTn id="45" dur="26">
                                          <p:stCondLst>
                                            <p:cond delay="1808"/>
                                          </p:stCondLst>
                                        </p:cTn>
                                        <p:tgtEl>
                                          <p:spTgt spid="3">
                                            <p:txEl>
                                              <p:pRg st="5" end="5"/>
                                            </p:txEl>
                                          </p:spTgt>
                                        </p:tgtEl>
                                      </p:cBhvr>
                                      <p:to x="100000" y="95000"/>
                                    </p:animScale>
                                    <p:animScale>
                                      <p:cBhvr>
                                        <p:cTn id="46" dur="166" decel="50000">
                                          <p:stCondLst>
                                            <p:cond delay="1834"/>
                                          </p:stCondLst>
                                        </p:cTn>
                                        <p:tgtEl>
                                          <p:spTgt spid="3">
                                            <p:txEl>
                                              <p:pRg st="5" end="5"/>
                                            </p:txEl>
                                          </p:spTgt>
                                        </p:tgtEl>
                                      </p:cBhvr>
                                      <p:to x="100000" y="100000"/>
                                    </p:animScale>
                                  </p:childTnLst>
                                </p:cTn>
                              </p:par>
                              <p:par>
                                <p:cTn id="47" presetID="26" presetClass="entr" presetSubtype="0" fill="hold" nodeType="with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Effect transition="in" filter="wipe(down)">
                                      <p:cBhvr>
                                        <p:cTn id="49" dur="580">
                                          <p:stCondLst>
                                            <p:cond delay="0"/>
                                          </p:stCondLst>
                                        </p:cTn>
                                        <p:tgtEl>
                                          <p:spTgt spid="3">
                                            <p:txEl>
                                              <p:pRg st="6" end="6"/>
                                            </p:txEl>
                                          </p:spTgt>
                                        </p:tgtEl>
                                      </p:cBhvr>
                                    </p:animEffect>
                                    <p:anim calcmode="lin" valueType="num">
                                      <p:cBhvr>
                                        <p:cTn id="50"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51"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52"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53"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54"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55" dur="26">
                                          <p:stCondLst>
                                            <p:cond delay="650"/>
                                          </p:stCondLst>
                                        </p:cTn>
                                        <p:tgtEl>
                                          <p:spTgt spid="3">
                                            <p:txEl>
                                              <p:pRg st="6" end="6"/>
                                            </p:txEl>
                                          </p:spTgt>
                                        </p:tgtEl>
                                      </p:cBhvr>
                                      <p:to x="100000" y="60000"/>
                                    </p:animScale>
                                    <p:animScale>
                                      <p:cBhvr>
                                        <p:cTn id="56" dur="166" decel="50000">
                                          <p:stCondLst>
                                            <p:cond delay="676"/>
                                          </p:stCondLst>
                                        </p:cTn>
                                        <p:tgtEl>
                                          <p:spTgt spid="3">
                                            <p:txEl>
                                              <p:pRg st="6" end="6"/>
                                            </p:txEl>
                                          </p:spTgt>
                                        </p:tgtEl>
                                      </p:cBhvr>
                                      <p:to x="100000" y="100000"/>
                                    </p:animScale>
                                    <p:animScale>
                                      <p:cBhvr>
                                        <p:cTn id="57" dur="26">
                                          <p:stCondLst>
                                            <p:cond delay="1312"/>
                                          </p:stCondLst>
                                        </p:cTn>
                                        <p:tgtEl>
                                          <p:spTgt spid="3">
                                            <p:txEl>
                                              <p:pRg st="6" end="6"/>
                                            </p:txEl>
                                          </p:spTgt>
                                        </p:tgtEl>
                                      </p:cBhvr>
                                      <p:to x="100000" y="80000"/>
                                    </p:animScale>
                                    <p:animScale>
                                      <p:cBhvr>
                                        <p:cTn id="58" dur="166" decel="50000">
                                          <p:stCondLst>
                                            <p:cond delay="1338"/>
                                          </p:stCondLst>
                                        </p:cTn>
                                        <p:tgtEl>
                                          <p:spTgt spid="3">
                                            <p:txEl>
                                              <p:pRg st="6" end="6"/>
                                            </p:txEl>
                                          </p:spTgt>
                                        </p:tgtEl>
                                      </p:cBhvr>
                                      <p:to x="100000" y="100000"/>
                                    </p:animScale>
                                    <p:animScale>
                                      <p:cBhvr>
                                        <p:cTn id="59" dur="26">
                                          <p:stCondLst>
                                            <p:cond delay="1642"/>
                                          </p:stCondLst>
                                        </p:cTn>
                                        <p:tgtEl>
                                          <p:spTgt spid="3">
                                            <p:txEl>
                                              <p:pRg st="6" end="6"/>
                                            </p:txEl>
                                          </p:spTgt>
                                        </p:tgtEl>
                                      </p:cBhvr>
                                      <p:to x="100000" y="90000"/>
                                    </p:animScale>
                                    <p:animScale>
                                      <p:cBhvr>
                                        <p:cTn id="60" dur="166" decel="50000">
                                          <p:stCondLst>
                                            <p:cond delay="1668"/>
                                          </p:stCondLst>
                                        </p:cTn>
                                        <p:tgtEl>
                                          <p:spTgt spid="3">
                                            <p:txEl>
                                              <p:pRg st="6" end="6"/>
                                            </p:txEl>
                                          </p:spTgt>
                                        </p:tgtEl>
                                      </p:cBhvr>
                                      <p:to x="100000" y="100000"/>
                                    </p:animScale>
                                    <p:animScale>
                                      <p:cBhvr>
                                        <p:cTn id="61" dur="26">
                                          <p:stCondLst>
                                            <p:cond delay="1808"/>
                                          </p:stCondLst>
                                        </p:cTn>
                                        <p:tgtEl>
                                          <p:spTgt spid="3">
                                            <p:txEl>
                                              <p:pRg st="6" end="6"/>
                                            </p:txEl>
                                          </p:spTgt>
                                        </p:tgtEl>
                                      </p:cBhvr>
                                      <p:to x="100000" y="95000"/>
                                    </p:animScale>
                                    <p:animScale>
                                      <p:cBhvr>
                                        <p:cTn id="62" dur="166" decel="50000">
                                          <p:stCondLst>
                                            <p:cond delay="1834"/>
                                          </p:stCondLst>
                                        </p:cTn>
                                        <p:tgtEl>
                                          <p:spTgt spid="3">
                                            <p:txEl>
                                              <p:pRg st="6" end="6"/>
                                            </p:txEl>
                                          </p:spTgt>
                                        </p:tgtEl>
                                      </p:cBhvr>
                                      <p:to x="100000" y="100000"/>
                                    </p:animScale>
                                  </p:childTnLst>
                                </p:cTn>
                              </p:par>
                              <p:par>
                                <p:cTn id="63" presetID="26" presetClass="entr" presetSubtype="0" fill="hold" nodeType="withEffect">
                                  <p:stCondLst>
                                    <p:cond delay="0"/>
                                  </p:stCondLst>
                                  <p:childTnLst>
                                    <p:set>
                                      <p:cBhvr>
                                        <p:cTn id="64" dur="1" fill="hold">
                                          <p:stCondLst>
                                            <p:cond delay="0"/>
                                          </p:stCondLst>
                                        </p:cTn>
                                        <p:tgtEl>
                                          <p:spTgt spid="3">
                                            <p:txEl>
                                              <p:pRg st="7" end="7"/>
                                            </p:txEl>
                                          </p:spTgt>
                                        </p:tgtEl>
                                        <p:attrNameLst>
                                          <p:attrName>style.visibility</p:attrName>
                                        </p:attrNameLst>
                                      </p:cBhvr>
                                      <p:to>
                                        <p:strVal val="visible"/>
                                      </p:to>
                                    </p:set>
                                    <p:animEffect transition="in" filter="wipe(down)">
                                      <p:cBhvr>
                                        <p:cTn id="65" dur="580">
                                          <p:stCondLst>
                                            <p:cond delay="0"/>
                                          </p:stCondLst>
                                        </p:cTn>
                                        <p:tgtEl>
                                          <p:spTgt spid="3">
                                            <p:txEl>
                                              <p:pRg st="7" end="7"/>
                                            </p:txEl>
                                          </p:spTgt>
                                        </p:tgtEl>
                                      </p:cBhvr>
                                    </p:animEffect>
                                    <p:anim calcmode="lin" valueType="num">
                                      <p:cBhvr>
                                        <p:cTn id="66" dur="1822" tmFilter="0,0; 0.14,0.36; 0.43,0.73; 0.71,0.91; 1.0,1.0">
                                          <p:stCondLst>
                                            <p:cond delay="0"/>
                                          </p:stCondLst>
                                        </p:cTn>
                                        <p:tgtEl>
                                          <p:spTgt spid="3">
                                            <p:txEl>
                                              <p:pRg st="7" end="7"/>
                                            </p:txEl>
                                          </p:spTgt>
                                        </p:tgtEl>
                                        <p:attrNameLst>
                                          <p:attrName>ppt_x</p:attrName>
                                        </p:attrNameLst>
                                      </p:cBhvr>
                                      <p:tavLst>
                                        <p:tav tm="0">
                                          <p:val>
                                            <p:strVal val="#ppt_x-0.25"/>
                                          </p:val>
                                        </p:tav>
                                        <p:tav tm="100000">
                                          <p:val>
                                            <p:strVal val="#ppt_x"/>
                                          </p:val>
                                        </p:tav>
                                      </p:tavLst>
                                    </p:anim>
                                    <p:anim calcmode="lin" valueType="num">
                                      <p:cBhvr>
                                        <p:cTn id="67" dur="664" tmFilter="0.0,0.0; 0.25,0.07; 0.50,0.2; 0.75,0.467; 1.0,1.0">
                                          <p:stCondLst>
                                            <p:cond delay="0"/>
                                          </p:stCondLst>
                                        </p:cTn>
                                        <p:tgtEl>
                                          <p:spTgt spid="3">
                                            <p:txEl>
                                              <p:pRg st="7" end="7"/>
                                            </p:txEl>
                                          </p:spTgt>
                                        </p:tgtEl>
                                        <p:attrNameLst>
                                          <p:attrName>ppt_y</p:attrName>
                                        </p:attrNameLst>
                                      </p:cBhvr>
                                      <p:tavLst>
                                        <p:tav tm="0" fmla="#ppt_y-sin(pi*$)/3">
                                          <p:val>
                                            <p:fltVal val="0.5"/>
                                          </p:val>
                                        </p:tav>
                                        <p:tav tm="100000">
                                          <p:val>
                                            <p:fltVal val="1"/>
                                          </p:val>
                                        </p:tav>
                                      </p:tavLst>
                                    </p:anim>
                                    <p:anim calcmode="lin" valueType="num">
                                      <p:cBhvr>
                                        <p:cTn id="68" dur="664" tmFilter="0, 0; 0.125,0.2665; 0.25,0.4; 0.375,0.465; 0.5,0.5;  0.625,0.535; 0.75,0.6; 0.875,0.7335; 1,1">
                                          <p:stCondLst>
                                            <p:cond delay="664"/>
                                          </p:stCondLst>
                                        </p:cTn>
                                        <p:tgtEl>
                                          <p:spTgt spid="3">
                                            <p:txEl>
                                              <p:pRg st="7" end="7"/>
                                            </p:txEl>
                                          </p:spTgt>
                                        </p:tgtEl>
                                        <p:attrNameLst>
                                          <p:attrName>ppt_y</p:attrName>
                                        </p:attrNameLst>
                                      </p:cBhvr>
                                      <p:tavLst>
                                        <p:tav tm="0" fmla="#ppt_y-sin(pi*$)/9">
                                          <p:val>
                                            <p:fltVal val="0"/>
                                          </p:val>
                                        </p:tav>
                                        <p:tav tm="100000">
                                          <p:val>
                                            <p:fltVal val="1"/>
                                          </p:val>
                                        </p:tav>
                                      </p:tavLst>
                                    </p:anim>
                                    <p:anim calcmode="lin" valueType="num">
                                      <p:cBhvr>
                                        <p:cTn id="69" dur="332" tmFilter="0, 0; 0.125,0.2665; 0.25,0.4; 0.375,0.465; 0.5,0.5;  0.625,0.535; 0.75,0.6; 0.875,0.7335; 1,1">
                                          <p:stCondLst>
                                            <p:cond delay="1324"/>
                                          </p:stCondLst>
                                        </p:cTn>
                                        <p:tgtEl>
                                          <p:spTgt spid="3">
                                            <p:txEl>
                                              <p:pRg st="7" end="7"/>
                                            </p:txEl>
                                          </p:spTgt>
                                        </p:tgtEl>
                                        <p:attrNameLst>
                                          <p:attrName>ppt_y</p:attrName>
                                        </p:attrNameLst>
                                      </p:cBhvr>
                                      <p:tavLst>
                                        <p:tav tm="0" fmla="#ppt_y-sin(pi*$)/27">
                                          <p:val>
                                            <p:fltVal val="0"/>
                                          </p:val>
                                        </p:tav>
                                        <p:tav tm="100000">
                                          <p:val>
                                            <p:fltVal val="1"/>
                                          </p:val>
                                        </p:tav>
                                      </p:tavLst>
                                    </p:anim>
                                    <p:anim calcmode="lin" valueType="num">
                                      <p:cBhvr>
                                        <p:cTn id="70" dur="164" tmFilter="0, 0; 0.125,0.2665; 0.25,0.4; 0.375,0.465; 0.5,0.5;  0.625,0.535; 0.75,0.6; 0.875,0.7335; 1,1">
                                          <p:stCondLst>
                                            <p:cond delay="1656"/>
                                          </p:stCondLst>
                                        </p:cTn>
                                        <p:tgtEl>
                                          <p:spTgt spid="3">
                                            <p:txEl>
                                              <p:pRg st="7" end="7"/>
                                            </p:txEl>
                                          </p:spTgt>
                                        </p:tgtEl>
                                        <p:attrNameLst>
                                          <p:attrName>ppt_y</p:attrName>
                                        </p:attrNameLst>
                                      </p:cBhvr>
                                      <p:tavLst>
                                        <p:tav tm="0" fmla="#ppt_y-sin(pi*$)/81">
                                          <p:val>
                                            <p:fltVal val="0"/>
                                          </p:val>
                                        </p:tav>
                                        <p:tav tm="100000">
                                          <p:val>
                                            <p:fltVal val="1"/>
                                          </p:val>
                                        </p:tav>
                                      </p:tavLst>
                                    </p:anim>
                                    <p:animScale>
                                      <p:cBhvr>
                                        <p:cTn id="71" dur="26">
                                          <p:stCondLst>
                                            <p:cond delay="650"/>
                                          </p:stCondLst>
                                        </p:cTn>
                                        <p:tgtEl>
                                          <p:spTgt spid="3">
                                            <p:txEl>
                                              <p:pRg st="7" end="7"/>
                                            </p:txEl>
                                          </p:spTgt>
                                        </p:tgtEl>
                                      </p:cBhvr>
                                      <p:to x="100000" y="60000"/>
                                    </p:animScale>
                                    <p:animScale>
                                      <p:cBhvr>
                                        <p:cTn id="72" dur="166" decel="50000">
                                          <p:stCondLst>
                                            <p:cond delay="676"/>
                                          </p:stCondLst>
                                        </p:cTn>
                                        <p:tgtEl>
                                          <p:spTgt spid="3">
                                            <p:txEl>
                                              <p:pRg st="7" end="7"/>
                                            </p:txEl>
                                          </p:spTgt>
                                        </p:tgtEl>
                                      </p:cBhvr>
                                      <p:to x="100000" y="100000"/>
                                    </p:animScale>
                                    <p:animScale>
                                      <p:cBhvr>
                                        <p:cTn id="73" dur="26">
                                          <p:stCondLst>
                                            <p:cond delay="1312"/>
                                          </p:stCondLst>
                                        </p:cTn>
                                        <p:tgtEl>
                                          <p:spTgt spid="3">
                                            <p:txEl>
                                              <p:pRg st="7" end="7"/>
                                            </p:txEl>
                                          </p:spTgt>
                                        </p:tgtEl>
                                      </p:cBhvr>
                                      <p:to x="100000" y="80000"/>
                                    </p:animScale>
                                    <p:animScale>
                                      <p:cBhvr>
                                        <p:cTn id="74" dur="166" decel="50000">
                                          <p:stCondLst>
                                            <p:cond delay="1338"/>
                                          </p:stCondLst>
                                        </p:cTn>
                                        <p:tgtEl>
                                          <p:spTgt spid="3">
                                            <p:txEl>
                                              <p:pRg st="7" end="7"/>
                                            </p:txEl>
                                          </p:spTgt>
                                        </p:tgtEl>
                                      </p:cBhvr>
                                      <p:to x="100000" y="100000"/>
                                    </p:animScale>
                                    <p:animScale>
                                      <p:cBhvr>
                                        <p:cTn id="75" dur="26">
                                          <p:stCondLst>
                                            <p:cond delay="1642"/>
                                          </p:stCondLst>
                                        </p:cTn>
                                        <p:tgtEl>
                                          <p:spTgt spid="3">
                                            <p:txEl>
                                              <p:pRg st="7" end="7"/>
                                            </p:txEl>
                                          </p:spTgt>
                                        </p:tgtEl>
                                      </p:cBhvr>
                                      <p:to x="100000" y="90000"/>
                                    </p:animScale>
                                    <p:animScale>
                                      <p:cBhvr>
                                        <p:cTn id="76" dur="166" decel="50000">
                                          <p:stCondLst>
                                            <p:cond delay="1668"/>
                                          </p:stCondLst>
                                        </p:cTn>
                                        <p:tgtEl>
                                          <p:spTgt spid="3">
                                            <p:txEl>
                                              <p:pRg st="7" end="7"/>
                                            </p:txEl>
                                          </p:spTgt>
                                        </p:tgtEl>
                                      </p:cBhvr>
                                      <p:to x="100000" y="100000"/>
                                    </p:animScale>
                                    <p:animScale>
                                      <p:cBhvr>
                                        <p:cTn id="77" dur="26">
                                          <p:stCondLst>
                                            <p:cond delay="1808"/>
                                          </p:stCondLst>
                                        </p:cTn>
                                        <p:tgtEl>
                                          <p:spTgt spid="3">
                                            <p:txEl>
                                              <p:pRg st="7" end="7"/>
                                            </p:txEl>
                                          </p:spTgt>
                                        </p:tgtEl>
                                      </p:cBhvr>
                                      <p:to x="100000" y="95000"/>
                                    </p:animScale>
                                    <p:animScale>
                                      <p:cBhvr>
                                        <p:cTn id="78" dur="166" decel="50000">
                                          <p:stCondLst>
                                            <p:cond delay="1834"/>
                                          </p:stCondLst>
                                        </p:cTn>
                                        <p:tgtEl>
                                          <p:spTgt spid="3">
                                            <p:txEl>
                                              <p:pRg st="7" end="7"/>
                                            </p:txEl>
                                          </p:spTgt>
                                        </p:tgtEl>
                                      </p:cBhvr>
                                      <p:to x="100000" y="100000"/>
                                    </p:animScale>
                                  </p:childTnLst>
                                </p:cTn>
                              </p:par>
                              <p:par>
                                <p:cTn id="79" presetID="26" presetClass="entr" presetSubtype="0" fill="hold" nodeType="withEffect">
                                  <p:stCondLst>
                                    <p:cond delay="0"/>
                                  </p:stCondLst>
                                  <p:childTnLst>
                                    <p:set>
                                      <p:cBhvr>
                                        <p:cTn id="80" dur="1" fill="hold">
                                          <p:stCondLst>
                                            <p:cond delay="0"/>
                                          </p:stCondLst>
                                        </p:cTn>
                                        <p:tgtEl>
                                          <p:spTgt spid="3">
                                            <p:txEl>
                                              <p:pRg st="8" end="8"/>
                                            </p:txEl>
                                          </p:spTgt>
                                        </p:tgtEl>
                                        <p:attrNameLst>
                                          <p:attrName>style.visibility</p:attrName>
                                        </p:attrNameLst>
                                      </p:cBhvr>
                                      <p:to>
                                        <p:strVal val="visible"/>
                                      </p:to>
                                    </p:set>
                                    <p:animEffect transition="in" filter="wipe(down)">
                                      <p:cBhvr>
                                        <p:cTn id="81" dur="580">
                                          <p:stCondLst>
                                            <p:cond delay="0"/>
                                          </p:stCondLst>
                                        </p:cTn>
                                        <p:tgtEl>
                                          <p:spTgt spid="3">
                                            <p:txEl>
                                              <p:pRg st="8" end="8"/>
                                            </p:txEl>
                                          </p:spTgt>
                                        </p:tgtEl>
                                      </p:cBhvr>
                                    </p:animEffect>
                                    <p:anim calcmode="lin" valueType="num">
                                      <p:cBhvr>
                                        <p:cTn id="82" dur="1822" tmFilter="0,0; 0.14,0.36; 0.43,0.73; 0.71,0.91; 1.0,1.0">
                                          <p:stCondLst>
                                            <p:cond delay="0"/>
                                          </p:stCondLst>
                                        </p:cTn>
                                        <p:tgtEl>
                                          <p:spTgt spid="3">
                                            <p:txEl>
                                              <p:pRg st="8" end="8"/>
                                            </p:txEl>
                                          </p:spTgt>
                                        </p:tgtEl>
                                        <p:attrNameLst>
                                          <p:attrName>ppt_x</p:attrName>
                                        </p:attrNameLst>
                                      </p:cBhvr>
                                      <p:tavLst>
                                        <p:tav tm="0">
                                          <p:val>
                                            <p:strVal val="#ppt_x-0.25"/>
                                          </p:val>
                                        </p:tav>
                                        <p:tav tm="100000">
                                          <p:val>
                                            <p:strVal val="#ppt_x"/>
                                          </p:val>
                                        </p:tav>
                                      </p:tavLst>
                                    </p:anim>
                                    <p:anim calcmode="lin" valueType="num">
                                      <p:cBhvr>
                                        <p:cTn id="83" dur="664" tmFilter="0.0,0.0; 0.25,0.07; 0.50,0.2; 0.75,0.467; 1.0,1.0">
                                          <p:stCondLst>
                                            <p:cond delay="0"/>
                                          </p:stCondLst>
                                        </p:cTn>
                                        <p:tgtEl>
                                          <p:spTgt spid="3">
                                            <p:txEl>
                                              <p:pRg st="8" end="8"/>
                                            </p:txEl>
                                          </p:spTgt>
                                        </p:tgtEl>
                                        <p:attrNameLst>
                                          <p:attrName>ppt_y</p:attrName>
                                        </p:attrNameLst>
                                      </p:cBhvr>
                                      <p:tavLst>
                                        <p:tav tm="0" fmla="#ppt_y-sin(pi*$)/3">
                                          <p:val>
                                            <p:fltVal val="0.5"/>
                                          </p:val>
                                        </p:tav>
                                        <p:tav tm="100000">
                                          <p:val>
                                            <p:fltVal val="1"/>
                                          </p:val>
                                        </p:tav>
                                      </p:tavLst>
                                    </p:anim>
                                    <p:anim calcmode="lin" valueType="num">
                                      <p:cBhvr>
                                        <p:cTn id="84" dur="664" tmFilter="0, 0; 0.125,0.2665; 0.25,0.4; 0.375,0.465; 0.5,0.5;  0.625,0.535; 0.75,0.6; 0.875,0.7335; 1,1">
                                          <p:stCondLst>
                                            <p:cond delay="664"/>
                                          </p:stCondLst>
                                        </p:cTn>
                                        <p:tgtEl>
                                          <p:spTgt spid="3">
                                            <p:txEl>
                                              <p:pRg st="8" end="8"/>
                                            </p:txEl>
                                          </p:spTgt>
                                        </p:tgtEl>
                                        <p:attrNameLst>
                                          <p:attrName>ppt_y</p:attrName>
                                        </p:attrNameLst>
                                      </p:cBhvr>
                                      <p:tavLst>
                                        <p:tav tm="0" fmla="#ppt_y-sin(pi*$)/9">
                                          <p:val>
                                            <p:fltVal val="0"/>
                                          </p:val>
                                        </p:tav>
                                        <p:tav tm="100000">
                                          <p:val>
                                            <p:fltVal val="1"/>
                                          </p:val>
                                        </p:tav>
                                      </p:tavLst>
                                    </p:anim>
                                    <p:anim calcmode="lin" valueType="num">
                                      <p:cBhvr>
                                        <p:cTn id="85" dur="332" tmFilter="0, 0; 0.125,0.2665; 0.25,0.4; 0.375,0.465; 0.5,0.5;  0.625,0.535; 0.75,0.6; 0.875,0.7335; 1,1">
                                          <p:stCondLst>
                                            <p:cond delay="1324"/>
                                          </p:stCondLst>
                                        </p:cTn>
                                        <p:tgtEl>
                                          <p:spTgt spid="3">
                                            <p:txEl>
                                              <p:pRg st="8" end="8"/>
                                            </p:txEl>
                                          </p:spTgt>
                                        </p:tgtEl>
                                        <p:attrNameLst>
                                          <p:attrName>ppt_y</p:attrName>
                                        </p:attrNameLst>
                                      </p:cBhvr>
                                      <p:tavLst>
                                        <p:tav tm="0" fmla="#ppt_y-sin(pi*$)/27">
                                          <p:val>
                                            <p:fltVal val="0"/>
                                          </p:val>
                                        </p:tav>
                                        <p:tav tm="100000">
                                          <p:val>
                                            <p:fltVal val="1"/>
                                          </p:val>
                                        </p:tav>
                                      </p:tavLst>
                                    </p:anim>
                                    <p:anim calcmode="lin" valueType="num">
                                      <p:cBhvr>
                                        <p:cTn id="86" dur="164" tmFilter="0, 0; 0.125,0.2665; 0.25,0.4; 0.375,0.465; 0.5,0.5;  0.625,0.535; 0.75,0.6; 0.875,0.7335; 1,1">
                                          <p:stCondLst>
                                            <p:cond delay="1656"/>
                                          </p:stCondLst>
                                        </p:cTn>
                                        <p:tgtEl>
                                          <p:spTgt spid="3">
                                            <p:txEl>
                                              <p:pRg st="8" end="8"/>
                                            </p:txEl>
                                          </p:spTgt>
                                        </p:tgtEl>
                                        <p:attrNameLst>
                                          <p:attrName>ppt_y</p:attrName>
                                        </p:attrNameLst>
                                      </p:cBhvr>
                                      <p:tavLst>
                                        <p:tav tm="0" fmla="#ppt_y-sin(pi*$)/81">
                                          <p:val>
                                            <p:fltVal val="0"/>
                                          </p:val>
                                        </p:tav>
                                        <p:tav tm="100000">
                                          <p:val>
                                            <p:fltVal val="1"/>
                                          </p:val>
                                        </p:tav>
                                      </p:tavLst>
                                    </p:anim>
                                    <p:animScale>
                                      <p:cBhvr>
                                        <p:cTn id="87" dur="26">
                                          <p:stCondLst>
                                            <p:cond delay="650"/>
                                          </p:stCondLst>
                                        </p:cTn>
                                        <p:tgtEl>
                                          <p:spTgt spid="3">
                                            <p:txEl>
                                              <p:pRg st="8" end="8"/>
                                            </p:txEl>
                                          </p:spTgt>
                                        </p:tgtEl>
                                      </p:cBhvr>
                                      <p:to x="100000" y="60000"/>
                                    </p:animScale>
                                    <p:animScale>
                                      <p:cBhvr>
                                        <p:cTn id="88" dur="166" decel="50000">
                                          <p:stCondLst>
                                            <p:cond delay="676"/>
                                          </p:stCondLst>
                                        </p:cTn>
                                        <p:tgtEl>
                                          <p:spTgt spid="3">
                                            <p:txEl>
                                              <p:pRg st="8" end="8"/>
                                            </p:txEl>
                                          </p:spTgt>
                                        </p:tgtEl>
                                      </p:cBhvr>
                                      <p:to x="100000" y="100000"/>
                                    </p:animScale>
                                    <p:animScale>
                                      <p:cBhvr>
                                        <p:cTn id="89" dur="26">
                                          <p:stCondLst>
                                            <p:cond delay="1312"/>
                                          </p:stCondLst>
                                        </p:cTn>
                                        <p:tgtEl>
                                          <p:spTgt spid="3">
                                            <p:txEl>
                                              <p:pRg st="8" end="8"/>
                                            </p:txEl>
                                          </p:spTgt>
                                        </p:tgtEl>
                                      </p:cBhvr>
                                      <p:to x="100000" y="80000"/>
                                    </p:animScale>
                                    <p:animScale>
                                      <p:cBhvr>
                                        <p:cTn id="90" dur="166" decel="50000">
                                          <p:stCondLst>
                                            <p:cond delay="1338"/>
                                          </p:stCondLst>
                                        </p:cTn>
                                        <p:tgtEl>
                                          <p:spTgt spid="3">
                                            <p:txEl>
                                              <p:pRg st="8" end="8"/>
                                            </p:txEl>
                                          </p:spTgt>
                                        </p:tgtEl>
                                      </p:cBhvr>
                                      <p:to x="100000" y="100000"/>
                                    </p:animScale>
                                    <p:animScale>
                                      <p:cBhvr>
                                        <p:cTn id="91" dur="26">
                                          <p:stCondLst>
                                            <p:cond delay="1642"/>
                                          </p:stCondLst>
                                        </p:cTn>
                                        <p:tgtEl>
                                          <p:spTgt spid="3">
                                            <p:txEl>
                                              <p:pRg st="8" end="8"/>
                                            </p:txEl>
                                          </p:spTgt>
                                        </p:tgtEl>
                                      </p:cBhvr>
                                      <p:to x="100000" y="90000"/>
                                    </p:animScale>
                                    <p:animScale>
                                      <p:cBhvr>
                                        <p:cTn id="92" dur="166" decel="50000">
                                          <p:stCondLst>
                                            <p:cond delay="1668"/>
                                          </p:stCondLst>
                                        </p:cTn>
                                        <p:tgtEl>
                                          <p:spTgt spid="3">
                                            <p:txEl>
                                              <p:pRg st="8" end="8"/>
                                            </p:txEl>
                                          </p:spTgt>
                                        </p:tgtEl>
                                      </p:cBhvr>
                                      <p:to x="100000" y="100000"/>
                                    </p:animScale>
                                    <p:animScale>
                                      <p:cBhvr>
                                        <p:cTn id="93" dur="26">
                                          <p:stCondLst>
                                            <p:cond delay="1808"/>
                                          </p:stCondLst>
                                        </p:cTn>
                                        <p:tgtEl>
                                          <p:spTgt spid="3">
                                            <p:txEl>
                                              <p:pRg st="8" end="8"/>
                                            </p:txEl>
                                          </p:spTgt>
                                        </p:tgtEl>
                                      </p:cBhvr>
                                      <p:to x="100000" y="95000"/>
                                    </p:animScale>
                                    <p:animScale>
                                      <p:cBhvr>
                                        <p:cTn id="94" dur="166" decel="50000">
                                          <p:stCondLst>
                                            <p:cond delay="1834"/>
                                          </p:stCondLst>
                                        </p:cTn>
                                        <p:tgtEl>
                                          <p:spTgt spid="3">
                                            <p:txEl>
                                              <p:pRg st="8" end="8"/>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976664"/>
          </a:xfrm>
          <a:blipFill>
            <a:blip r:embed="rId2"/>
            <a:tile tx="0" ty="0" sx="100000" sy="100000" flip="none" algn="tl"/>
          </a:blipFill>
        </p:spPr>
        <p:txBody>
          <a:bodyPr>
            <a:normAutofit fontScale="92500" lnSpcReduction="10000"/>
          </a:bodyPr>
          <a:lstStyle/>
          <a:p>
            <a:pPr marL="0" indent="0" algn="ctr">
              <a:buNone/>
            </a:pPr>
            <a:r>
              <a:rPr lang="es-CO" dirty="0">
                <a:solidFill>
                  <a:schemeClr val="bg1"/>
                </a:solidFill>
              </a:rPr>
              <a:t>Además del martirio, una segunda clave para entender el primer desarrollo cristológico se refiere a la muerte de los profetas. </a:t>
            </a:r>
            <a:endParaRPr lang="es-CO" dirty="0" smtClean="0">
              <a:solidFill>
                <a:schemeClr val="bg1"/>
              </a:solidFill>
            </a:endParaRPr>
          </a:p>
          <a:p>
            <a:pPr marL="0" indent="0" algn="ctr">
              <a:buNone/>
            </a:pPr>
            <a:r>
              <a:rPr lang="es-CO" dirty="0" smtClean="0">
                <a:solidFill>
                  <a:schemeClr val="bg1"/>
                </a:solidFill>
              </a:rPr>
              <a:t>En </a:t>
            </a:r>
            <a:r>
              <a:rPr lang="es-CO" dirty="0">
                <a:solidFill>
                  <a:schemeClr val="bg1"/>
                </a:solidFill>
              </a:rPr>
              <a:t>el primer siglo </a:t>
            </a:r>
            <a:r>
              <a:rPr lang="es-CO" dirty="0" smtClean="0">
                <a:solidFill>
                  <a:schemeClr val="bg1"/>
                </a:solidFill>
              </a:rPr>
              <a:t>de la era cristiana existía </a:t>
            </a:r>
            <a:r>
              <a:rPr lang="es-CO" dirty="0">
                <a:solidFill>
                  <a:schemeClr val="bg1"/>
                </a:solidFill>
              </a:rPr>
              <a:t>una colección de obras que se llamaba “</a:t>
            </a:r>
            <a:r>
              <a:rPr lang="es-CO" dirty="0">
                <a:solidFill>
                  <a:schemeClr val="bg1"/>
                </a:solidFill>
                <a:latin typeface="Agency FB" pitchFamily="34" charset="0"/>
              </a:rPr>
              <a:t>La vida de los Profetas</a:t>
            </a:r>
            <a:r>
              <a:rPr lang="es-CO" dirty="0">
                <a:solidFill>
                  <a:schemeClr val="bg1"/>
                </a:solidFill>
              </a:rPr>
              <a:t>” en la que se los describía como obedientes testigos de los requerimientos de la Alianza </a:t>
            </a:r>
            <a:r>
              <a:rPr lang="es-CO" dirty="0" smtClean="0">
                <a:solidFill>
                  <a:schemeClr val="bg1"/>
                </a:solidFill>
              </a:rPr>
              <a:t>Divina </a:t>
            </a:r>
            <a:r>
              <a:rPr lang="es-CO" dirty="0">
                <a:solidFill>
                  <a:schemeClr val="bg1"/>
                </a:solidFill>
              </a:rPr>
              <a:t>y como mártires. </a:t>
            </a:r>
            <a:endParaRPr lang="es-CO" dirty="0" smtClean="0">
              <a:solidFill>
                <a:schemeClr val="bg1"/>
              </a:solidFill>
            </a:endParaRPr>
          </a:p>
          <a:p>
            <a:pPr marL="0" indent="0" algn="ctr">
              <a:buNone/>
            </a:pPr>
            <a:endParaRPr lang="es-CO" dirty="0" smtClean="0">
              <a:solidFill>
                <a:schemeClr val="bg1"/>
              </a:solidFill>
            </a:endParaRPr>
          </a:p>
          <a:p>
            <a:pPr marL="0" indent="0" algn="ctr">
              <a:buNone/>
            </a:pPr>
            <a:r>
              <a:rPr lang="es-CO" dirty="0" smtClean="0">
                <a:solidFill>
                  <a:schemeClr val="bg1"/>
                </a:solidFill>
              </a:rPr>
              <a:t>En </a:t>
            </a:r>
            <a:r>
              <a:rPr lang="es-CO" dirty="0">
                <a:solidFill>
                  <a:schemeClr val="bg1"/>
                </a:solidFill>
              </a:rPr>
              <a:t>esta obra descubrimos las tradiciones que expresan la fidelidad y </a:t>
            </a:r>
            <a:r>
              <a:rPr lang="es-CO" dirty="0" smtClean="0">
                <a:solidFill>
                  <a:schemeClr val="bg1"/>
                </a:solidFill>
              </a:rPr>
              <a:t>muerte de seis de ellos: </a:t>
            </a:r>
            <a:r>
              <a:rPr lang="es-CO" b="1" dirty="0" smtClean="0">
                <a:solidFill>
                  <a:srgbClr val="FFFF00"/>
                </a:solidFill>
              </a:rPr>
              <a:t>Isaías </a:t>
            </a:r>
            <a:r>
              <a:rPr lang="es-CO" b="1" dirty="0">
                <a:solidFill>
                  <a:srgbClr val="FFFF00"/>
                </a:solidFill>
              </a:rPr>
              <a:t>(1,1), Jeremías (2,1), Ezequiel (3,1-2), Miqueas (6,1-2), Amos (7,1-3), y Zacarías (</a:t>
            </a:r>
            <a:r>
              <a:rPr lang="es-CO" b="1" dirty="0" smtClean="0">
                <a:solidFill>
                  <a:srgbClr val="FFFF00"/>
                </a:solidFill>
              </a:rPr>
              <a:t>21,1).</a:t>
            </a:r>
            <a:endParaRPr lang="es-CO" b="1" dirty="0">
              <a:solidFill>
                <a:srgbClr val="FFFF00"/>
              </a:solidFill>
            </a:endParaRPr>
          </a:p>
        </p:txBody>
      </p:sp>
    </p:spTree>
    <p:extLst>
      <p:ext uri="{BB962C8B-B14F-4D97-AF65-F5344CB8AC3E}">
        <p14:creationId xmlns:p14="http://schemas.microsoft.com/office/powerpoint/2010/main" val="151935450"/>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80">
                                          <p:stCondLst>
                                            <p:cond delay="0"/>
                                          </p:stCondLst>
                                        </p:cTn>
                                        <p:tgtEl>
                                          <p:spTgt spid="3">
                                            <p:txEl>
                                              <p:pRg st="3" end="3"/>
                                            </p:txEl>
                                          </p:spTgt>
                                        </p:tgtEl>
                                      </p:cBhvr>
                                    </p:animEffect>
                                    <p:anim calcmode="lin" valueType="num">
                                      <p:cBhvr>
                                        <p:cTn id="8"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3" end="3"/>
                                            </p:txEl>
                                          </p:spTgt>
                                        </p:tgtEl>
                                      </p:cBhvr>
                                      <p:to x="100000" y="60000"/>
                                    </p:animScale>
                                    <p:animScale>
                                      <p:cBhvr>
                                        <p:cTn id="14" dur="166" decel="50000">
                                          <p:stCondLst>
                                            <p:cond delay="676"/>
                                          </p:stCondLst>
                                        </p:cTn>
                                        <p:tgtEl>
                                          <p:spTgt spid="3">
                                            <p:txEl>
                                              <p:pRg st="3" end="3"/>
                                            </p:txEl>
                                          </p:spTgt>
                                        </p:tgtEl>
                                      </p:cBhvr>
                                      <p:to x="100000" y="100000"/>
                                    </p:animScale>
                                    <p:animScale>
                                      <p:cBhvr>
                                        <p:cTn id="15" dur="26">
                                          <p:stCondLst>
                                            <p:cond delay="1312"/>
                                          </p:stCondLst>
                                        </p:cTn>
                                        <p:tgtEl>
                                          <p:spTgt spid="3">
                                            <p:txEl>
                                              <p:pRg st="3" end="3"/>
                                            </p:txEl>
                                          </p:spTgt>
                                        </p:tgtEl>
                                      </p:cBhvr>
                                      <p:to x="100000" y="80000"/>
                                    </p:animScale>
                                    <p:animScale>
                                      <p:cBhvr>
                                        <p:cTn id="16" dur="166" decel="50000">
                                          <p:stCondLst>
                                            <p:cond delay="1338"/>
                                          </p:stCondLst>
                                        </p:cTn>
                                        <p:tgtEl>
                                          <p:spTgt spid="3">
                                            <p:txEl>
                                              <p:pRg st="3" end="3"/>
                                            </p:txEl>
                                          </p:spTgt>
                                        </p:tgtEl>
                                      </p:cBhvr>
                                      <p:to x="100000" y="100000"/>
                                    </p:animScale>
                                    <p:animScale>
                                      <p:cBhvr>
                                        <p:cTn id="17" dur="26">
                                          <p:stCondLst>
                                            <p:cond delay="1642"/>
                                          </p:stCondLst>
                                        </p:cTn>
                                        <p:tgtEl>
                                          <p:spTgt spid="3">
                                            <p:txEl>
                                              <p:pRg st="3" end="3"/>
                                            </p:txEl>
                                          </p:spTgt>
                                        </p:tgtEl>
                                      </p:cBhvr>
                                      <p:to x="100000" y="90000"/>
                                    </p:animScale>
                                    <p:animScale>
                                      <p:cBhvr>
                                        <p:cTn id="18" dur="166" decel="50000">
                                          <p:stCondLst>
                                            <p:cond delay="1668"/>
                                          </p:stCondLst>
                                        </p:cTn>
                                        <p:tgtEl>
                                          <p:spTgt spid="3">
                                            <p:txEl>
                                              <p:pRg st="3" end="3"/>
                                            </p:txEl>
                                          </p:spTgt>
                                        </p:tgtEl>
                                      </p:cBhvr>
                                      <p:to x="100000" y="100000"/>
                                    </p:animScale>
                                    <p:animScale>
                                      <p:cBhvr>
                                        <p:cTn id="19" dur="26">
                                          <p:stCondLst>
                                            <p:cond delay="1808"/>
                                          </p:stCondLst>
                                        </p:cTn>
                                        <p:tgtEl>
                                          <p:spTgt spid="3">
                                            <p:txEl>
                                              <p:pRg st="3" end="3"/>
                                            </p:txEl>
                                          </p:spTgt>
                                        </p:tgtEl>
                                      </p:cBhvr>
                                      <p:to x="100000" y="95000"/>
                                    </p:animScale>
                                    <p:animScale>
                                      <p:cBhvr>
                                        <p:cTn id="20"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260648"/>
            <a:ext cx="8784976" cy="6408712"/>
          </a:xfrm>
        </p:spPr>
        <p:txBody>
          <a:bodyPr>
            <a:noAutofit/>
          </a:bodyPr>
          <a:lstStyle/>
          <a:p>
            <a:pPr marL="0" indent="0">
              <a:buNone/>
            </a:pPr>
            <a:r>
              <a:rPr lang="es-CO" sz="2400" dirty="0" smtClean="0"/>
              <a:t>El apóstol Pablo hablando del testimonio que dieron los siervos de Dios en el </a:t>
            </a:r>
            <a:r>
              <a:rPr lang="es-CO" sz="2400" dirty="0"/>
              <a:t>pasado dijo</a:t>
            </a:r>
            <a:r>
              <a:rPr lang="es-CO" sz="2400" dirty="0" smtClean="0"/>
              <a:t>: «</a:t>
            </a:r>
            <a:r>
              <a:rPr lang="es-CO" sz="2400" dirty="0" smtClean="0">
                <a:latin typeface="Agency FB" pitchFamily="34" charset="0"/>
              </a:rPr>
              <a:t>Pues </a:t>
            </a:r>
            <a:r>
              <a:rPr lang="es-CO" sz="2400" dirty="0">
                <a:latin typeface="Agency FB" pitchFamily="34" charset="0"/>
              </a:rPr>
              <a:t>lo que fue escrito anteriormente fue escrito para nuestra enseñanza, a fin de que por la perseverancia y la exhortación de las Escrituras tengamos </a:t>
            </a:r>
            <a:r>
              <a:rPr lang="es-CO" sz="2400" dirty="0" smtClean="0">
                <a:latin typeface="Agency FB" pitchFamily="34" charset="0"/>
              </a:rPr>
              <a:t>esperanza</a:t>
            </a:r>
            <a:r>
              <a:rPr lang="es-CO" sz="2400" dirty="0" smtClean="0"/>
              <a:t>» </a:t>
            </a:r>
            <a:r>
              <a:rPr lang="es-CO" sz="2400" dirty="0" smtClean="0">
                <a:solidFill>
                  <a:srgbClr val="FF0000"/>
                </a:solidFill>
              </a:rPr>
              <a:t>(Rom.15:4).</a:t>
            </a:r>
          </a:p>
          <a:p>
            <a:pPr marL="0" indent="0">
              <a:buNone/>
            </a:pPr>
            <a:r>
              <a:rPr lang="es-CO" sz="2400" dirty="0" smtClean="0"/>
              <a:t>Y hablando de las calamidades escritas por las que pasaron los fieles hijos de </a:t>
            </a:r>
            <a:r>
              <a:rPr lang="es-CO" sz="2400" dirty="0"/>
              <a:t>Dios </a:t>
            </a:r>
            <a:r>
              <a:rPr lang="es-CO" sz="2400" dirty="0" smtClean="0"/>
              <a:t>escribió en </a:t>
            </a:r>
            <a:r>
              <a:rPr lang="es-CO" sz="2400" dirty="0" smtClean="0">
                <a:solidFill>
                  <a:srgbClr val="FF0000"/>
                </a:solidFill>
              </a:rPr>
              <a:t>(Heb.11:35): </a:t>
            </a:r>
            <a:r>
              <a:rPr lang="es-CO" sz="2400" dirty="0" smtClean="0"/>
              <a:t>«</a:t>
            </a:r>
            <a:r>
              <a:rPr lang="es-CO" sz="2400" dirty="0" smtClean="0">
                <a:solidFill>
                  <a:srgbClr val="0070C0"/>
                </a:solidFill>
              </a:rPr>
              <a:t>Unos </a:t>
            </a:r>
            <a:r>
              <a:rPr lang="es-CO" sz="2400" dirty="0">
                <a:solidFill>
                  <a:srgbClr val="0070C0"/>
                </a:solidFill>
              </a:rPr>
              <a:t>fueron </a:t>
            </a:r>
            <a:r>
              <a:rPr lang="es-CO" sz="2400" u="sng" dirty="0">
                <a:solidFill>
                  <a:srgbClr val="0070C0"/>
                </a:solidFill>
              </a:rPr>
              <a:t>torturados</a:t>
            </a:r>
            <a:r>
              <a:rPr lang="es-CO" sz="2400" dirty="0">
                <a:solidFill>
                  <a:srgbClr val="0070C0"/>
                </a:solidFill>
              </a:rPr>
              <a:t>, sin esperar ser rescatados, para obtener una resurrección mejor. </a:t>
            </a:r>
            <a:r>
              <a:rPr lang="es-CO" sz="2400" dirty="0" smtClean="0">
                <a:solidFill>
                  <a:srgbClr val="0070C0"/>
                </a:solidFill>
              </a:rPr>
              <a:t> 36 </a:t>
            </a:r>
            <a:r>
              <a:rPr lang="es-CO" sz="2400" dirty="0">
                <a:solidFill>
                  <a:srgbClr val="0070C0"/>
                </a:solidFill>
              </a:rPr>
              <a:t>Otros recibieron pruebas de </a:t>
            </a:r>
            <a:r>
              <a:rPr lang="es-CO" sz="2400" u="sng" dirty="0">
                <a:solidFill>
                  <a:srgbClr val="0070C0"/>
                </a:solidFill>
              </a:rPr>
              <a:t>burlas </a:t>
            </a:r>
            <a:r>
              <a:rPr lang="es-CO" sz="2400" dirty="0">
                <a:solidFill>
                  <a:srgbClr val="0070C0"/>
                </a:solidFill>
              </a:rPr>
              <a:t>y de </a:t>
            </a:r>
            <a:r>
              <a:rPr lang="es-CO" sz="2400" u="sng" dirty="0">
                <a:solidFill>
                  <a:srgbClr val="0070C0"/>
                </a:solidFill>
              </a:rPr>
              <a:t>azotes</a:t>
            </a:r>
            <a:r>
              <a:rPr lang="es-CO" sz="2400" dirty="0">
                <a:solidFill>
                  <a:srgbClr val="0070C0"/>
                </a:solidFill>
              </a:rPr>
              <a:t>, además de </a:t>
            </a:r>
            <a:r>
              <a:rPr lang="es-CO" sz="2400" u="sng" dirty="0">
                <a:solidFill>
                  <a:srgbClr val="0070C0"/>
                </a:solidFill>
              </a:rPr>
              <a:t>cadenas</a:t>
            </a:r>
            <a:r>
              <a:rPr lang="es-CO" sz="2400" dirty="0">
                <a:solidFill>
                  <a:srgbClr val="0070C0"/>
                </a:solidFill>
              </a:rPr>
              <a:t> y </a:t>
            </a:r>
            <a:r>
              <a:rPr lang="es-CO" sz="2400" u="sng" dirty="0">
                <a:solidFill>
                  <a:srgbClr val="0070C0"/>
                </a:solidFill>
              </a:rPr>
              <a:t>cárcel</a:t>
            </a:r>
            <a:r>
              <a:rPr lang="es-CO" sz="2400" dirty="0">
                <a:solidFill>
                  <a:srgbClr val="0070C0"/>
                </a:solidFill>
              </a:rPr>
              <a:t>. </a:t>
            </a:r>
            <a:r>
              <a:rPr lang="es-CO" sz="2400" dirty="0" smtClean="0">
                <a:solidFill>
                  <a:srgbClr val="0070C0"/>
                </a:solidFill>
              </a:rPr>
              <a:t>37 </a:t>
            </a:r>
            <a:r>
              <a:rPr lang="es-CO" sz="2400" dirty="0">
                <a:solidFill>
                  <a:srgbClr val="0070C0"/>
                </a:solidFill>
              </a:rPr>
              <a:t>Fueron </a:t>
            </a:r>
            <a:r>
              <a:rPr lang="es-CO" sz="2400" u="sng" dirty="0">
                <a:solidFill>
                  <a:srgbClr val="0070C0"/>
                </a:solidFill>
              </a:rPr>
              <a:t>apedreados</a:t>
            </a:r>
            <a:r>
              <a:rPr lang="es-CO" sz="2400" dirty="0">
                <a:solidFill>
                  <a:srgbClr val="0070C0"/>
                </a:solidFill>
              </a:rPr>
              <a:t>, </a:t>
            </a:r>
            <a:r>
              <a:rPr lang="es-CO" sz="2400" u="sng" dirty="0">
                <a:solidFill>
                  <a:srgbClr val="0070C0"/>
                </a:solidFill>
              </a:rPr>
              <a:t>aserrados</a:t>
            </a:r>
            <a:r>
              <a:rPr lang="es-CO" sz="2400" dirty="0">
                <a:solidFill>
                  <a:srgbClr val="0070C0"/>
                </a:solidFill>
              </a:rPr>
              <a:t>, </a:t>
            </a:r>
            <a:r>
              <a:rPr lang="es-CO" sz="2400" u="sng" dirty="0">
                <a:solidFill>
                  <a:srgbClr val="0070C0"/>
                </a:solidFill>
              </a:rPr>
              <a:t>puestos a prueba</a:t>
            </a:r>
            <a:r>
              <a:rPr lang="es-CO" sz="2400" dirty="0">
                <a:solidFill>
                  <a:srgbClr val="0070C0"/>
                </a:solidFill>
              </a:rPr>
              <a:t>, </a:t>
            </a:r>
            <a:r>
              <a:rPr lang="es-CO" sz="2400" u="sng" dirty="0">
                <a:solidFill>
                  <a:srgbClr val="0070C0"/>
                </a:solidFill>
              </a:rPr>
              <a:t>muertos </a:t>
            </a:r>
            <a:r>
              <a:rPr lang="es-CO" sz="2400" dirty="0">
                <a:solidFill>
                  <a:srgbClr val="0070C0"/>
                </a:solidFill>
              </a:rPr>
              <a:t>a </a:t>
            </a:r>
            <a:r>
              <a:rPr lang="es-CO" sz="2400" u="sng" dirty="0">
                <a:solidFill>
                  <a:srgbClr val="0070C0"/>
                </a:solidFill>
              </a:rPr>
              <a:t>espada.</a:t>
            </a:r>
            <a:r>
              <a:rPr lang="es-CO" sz="2400" dirty="0">
                <a:solidFill>
                  <a:srgbClr val="0070C0"/>
                </a:solidFill>
              </a:rPr>
              <a:t> </a:t>
            </a:r>
            <a:r>
              <a:rPr lang="es-CO" sz="2400" u="sng" dirty="0">
                <a:solidFill>
                  <a:srgbClr val="0070C0"/>
                </a:solidFill>
              </a:rPr>
              <a:t>Anduvieron de un lado para otro cubiertos de pieles de ovejas y de cabras; pobres, angustiados, maltratados. </a:t>
            </a:r>
          </a:p>
          <a:p>
            <a:pPr marL="0" indent="0">
              <a:buNone/>
            </a:pPr>
            <a:r>
              <a:rPr lang="es-CO" sz="2400" dirty="0">
                <a:solidFill>
                  <a:srgbClr val="0070C0"/>
                </a:solidFill>
              </a:rPr>
              <a:t>38 El mundo no era digno de ellos. Andaban </a:t>
            </a:r>
            <a:r>
              <a:rPr lang="es-CO" sz="2400" u="sng" dirty="0">
                <a:solidFill>
                  <a:srgbClr val="0070C0"/>
                </a:solidFill>
              </a:rPr>
              <a:t>errantes</a:t>
            </a:r>
            <a:r>
              <a:rPr lang="es-CO" sz="2400" dirty="0">
                <a:solidFill>
                  <a:srgbClr val="0070C0"/>
                </a:solidFill>
              </a:rPr>
              <a:t> por los </a:t>
            </a:r>
            <a:r>
              <a:rPr lang="es-CO" sz="2400" u="sng" dirty="0">
                <a:solidFill>
                  <a:srgbClr val="0070C0"/>
                </a:solidFill>
              </a:rPr>
              <a:t>desiertos</a:t>
            </a:r>
            <a:r>
              <a:rPr lang="es-CO" sz="2400" dirty="0">
                <a:solidFill>
                  <a:srgbClr val="0070C0"/>
                </a:solidFill>
              </a:rPr>
              <a:t>, por las </a:t>
            </a:r>
            <a:r>
              <a:rPr lang="es-CO" sz="2400" u="sng" dirty="0">
                <a:solidFill>
                  <a:srgbClr val="0070C0"/>
                </a:solidFill>
              </a:rPr>
              <a:t>montañas</a:t>
            </a:r>
            <a:r>
              <a:rPr lang="es-CO" sz="2400" dirty="0">
                <a:solidFill>
                  <a:srgbClr val="0070C0"/>
                </a:solidFill>
              </a:rPr>
              <a:t>, por las </a:t>
            </a:r>
            <a:r>
              <a:rPr lang="es-CO" sz="2400" u="sng" dirty="0">
                <a:solidFill>
                  <a:srgbClr val="0070C0"/>
                </a:solidFill>
              </a:rPr>
              <a:t>cuevas</a:t>
            </a:r>
            <a:r>
              <a:rPr lang="es-CO" sz="2400" dirty="0">
                <a:solidFill>
                  <a:srgbClr val="0070C0"/>
                </a:solidFill>
              </a:rPr>
              <a:t> y por las </a:t>
            </a:r>
            <a:r>
              <a:rPr lang="es-CO" sz="2400" u="sng" dirty="0">
                <a:solidFill>
                  <a:srgbClr val="0070C0"/>
                </a:solidFill>
              </a:rPr>
              <a:t>cavernas</a:t>
            </a:r>
            <a:r>
              <a:rPr lang="es-CO" sz="2400" dirty="0">
                <a:solidFill>
                  <a:srgbClr val="0070C0"/>
                </a:solidFill>
              </a:rPr>
              <a:t> de la tierra. </a:t>
            </a:r>
            <a:r>
              <a:rPr lang="es-CO" sz="2400" dirty="0" smtClean="0">
                <a:solidFill>
                  <a:srgbClr val="0070C0"/>
                </a:solidFill>
              </a:rPr>
              <a:t> 39 </a:t>
            </a:r>
            <a:r>
              <a:rPr lang="es-CO" sz="2400" dirty="0">
                <a:solidFill>
                  <a:srgbClr val="0070C0"/>
                </a:solidFill>
              </a:rPr>
              <a:t>Y todos éstos, aunque recibieron buen testimonio por la fe, no recibieron el cumplimiento de la promesa, </a:t>
            </a:r>
            <a:r>
              <a:rPr lang="es-CO" sz="2400" dirty="0" smtClean="0">
                <a:solidFill>
                  <a:srgbClr val="0070C0"/>
                </a:solidFill>
              </a:rPr>
              <a:t>40 </a:t>
            </a:r>
            <a:r>
              <a:rPr lang="es-CO" sz="2400" dirty="0">
                <a:solidFill>
                  <a:srgbClr val="0070C0"/>
                </a:solidFill>
              </a:rPr>
              <a:t>para que no fuesen ellos perfeccionados aparte de nosotros; porque Dios había provisto algo mejor para nosotros.</a:t>
            </a:r>
            <a:endParaRPr lang="es-CO" sz="2400" dirty="0" smtClean="0">
              <a:solidFill>
                <a:srgbClr val="0070C0"/>
              </a:solidFill>
            </a:endParaRPr>
          </a:p>
        </p:txBody>
      </p:sp>
    </p:spTree>
    <p:extLst>
      <p:ext uri="{BB962C8B-B14F-4D97-AF65-F5344CB8AC3E}">
        <p14:creationId xmlns:p14="http://schemas.microsoft.com/office/powerpoint/2010/main" val="3786409196"/>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8229600" cy="5433467"/>
          </a:xfrm>
          <a:blipFill>
            <a:blip r:embed="rId2"/>
            <a:tile tx="0" ty="0" sx="100000" sy="100000" flip="none" algn="tl"/>
          </a:blipFill>
        </p:spPr>
        <p:txBody>
          <a:bodyPr>
            <a:normAutofit fontScale="92500" lnSpcReduction="10000"/>
          </a:bodyPr>
          <a:lstStyle/>
          <a:p>
            <a:pPr marL="0" indent="0" algn="ctr">
              <a:buNone/>
            </a:pPr>
            <a:r>
              <a:rPr lang="es-CO" dirty="0" smtClean="0">
                <a:solidFill>
                  <a:srgbClr val="FFFF00"/>
                </a:solidFill>
              </a:rPr>
              <a:t>El apóstol Pablo considerando estas cosas, dice en </a:t>
            </a:r>
            <a:r>
              <a:rPr lang="es-CO" b="1" u="sng" dirty="0" smtClean="0">
                <a:solidFill>
                  <a:srgbClr val="FFFF00"/>
                </a:solidFill>
              </a:rPr>
              <a:t>(Hech</a:t>
            </a:r>
            <a:r>
              <a:rPr lang="es-CO" b="1" u="sng" dirty="0">
                <a:solidFill>
                  <a:srgbClr val="FFFF00"/>
                </a:solidFill>
              </a:rPr>
              <a:t>. </a:t>
            </a:r>
            <a:r>
              <a:rPr lang="es-CO" b="1" u="sng" dirty="0" smtClean="0">
                <a:solidFill>
                  <a:srgbClr val="FFFF00"/>
                </a:solidFill>
              </a:rPr>
              <a:t>20:24). </a:t>
            </a:r>
          </a:p>
          <a:p>
            <a:pPr marL="0" indent="0" algn="ctr">
              <a:buNone/>
            </a:pPr>
            <a:r>
              <a:rPr lang="es-CO" dirty="0" smtClean="0">
                <a:solidFill>
                  <a:srgbClr val="FFFF00"/>
                </a:solidFill>
              </a:rPr>
              <a:t>«</a:t>
            </a:r>
            <a:r>
              <a:rPr lang="es-CO" dirty="0" smtClean="0">
                <a:solidFill>
                  <a:srgbClr val="FFFF00"/>
                </a:solidFill>
                <a:latin typeface="Agency FB" pitchFamily="34" charset="0"/>
              </a:rPr>
              <a:t>Sin </a:t>
            </a:r>
            <a:r>
              <a:rPr lang="es-CO" dirty="0">
                <a:solidFill>
                  <a:srgbClr val="FFFF00"/>
                </a:solidFill>
                <a:latin typeface="Agency FB" pitchFamily="34" charset="0"/>
              </a:rPr>
              <a:t>embargo, no estimo que mi vida sea de ningún valor ni preciosa para mí mismo, con tal que acabe mi carrera y el ministerio que recibí del Señor Jesús, para dar testimonio del evangelio de la gracia de </a:t>
            </a:r>
            <a:r>
              <a:rPr lang="es-CO" dirty="0" smtClean="0">
                <a:solidFill>
                  <a:srgbClr val="FFFF00"/>
                </a:solidFill>
                <a:latin typeface="Agency FB" pitchFamily="34" charset="0"/>
              </a:rPr>
              <a:t>Dios</a:t>
            </a:r>
            <a:r>
              <a:rPr lang="es-CO" dirty="0" smtClean="0">
                <a:solidFill>
                  <a:srgbClr val="FFFF00"/>
                </a:solidFill>
              </a:rPr>
              <a:t>».</a:t>
            </a:r>
          </a:p>
          <a:p>
            <a:pPr marL="0" indent="0">
              <a:buNone/>
            </a:pPr>
            <a:endParaRPr lang="es-CO" dirty="0">
              <a:solidFill>
                <a:srgbClr val="FFFF00"/>
              </a:solidFill>
            </a:endParaRPr>
          </a:p>
          <a:p>
            <a:pPr marL="0" indent="0" algn="ctr">
              <a:buNone/>
            </a:pPr>
            <a:r>
              <a:rPr lang="es-CO" dirty="0" smtClean="0">
                <a:solidFill>
                  <a:srgbClr val="FFFF00"/>
                </a:solidFill>
              </a:rPr>
              <a:t>Y nosotros, como lo hiso el apóstol, ¿estaremos dispuestos a darlo todo, incluso la misma vida por causa del Evangelio, o por el contrario, con la mas mínima dificultad que se nos presente pensaremos abandonar la fe, por la cual Cristo dio su vida?. </a:t>
            </a:r>
            <a:endParaRPr lang="es-CO" dirty="0">
              <a:solidFill>
                <a:srgbClr val="FFFF00"/>
              </a:solidFill>
            </a:endParaRPr>
          </a:p>
          <a:p>
            <a:endParaRPr lang="es-CO" dirty="0"/>
          </a:p>
        </p:txBody>
      </p:sp>
    </p:spTree>
    <p:extLst>
      <p:ext uri="{BB962C8B-B14F-4D97-AF65-F5344CB8AC3E}">
        <p14:creationId xmlns:p14="http://schemas.microsoft.com/office/powerpoint/2010/main" val="3903786566"/>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randombar(horizontal)">
                                      <p:cBhvr>
                                        <p:cTn id="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8488C4"/>
            </a:gs>
            <a:gs pos="53000">
              <a:srgbClr val="D4DEFF"/>
            </a:gs>
            <a:gs pos="83000">
              <a:srgbClr val="D4DEFF"/>
            </a:gs>
            <a:gs pos="100000">
              <a:srgbClr val="96AB94"/>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5915000" cy="2520280"/>
          </a:xfrm>
        </p:spPr>
        <p:txBody>
          <a:bodyPr>
            <a:normAutofit lnSpcReduction="10000"/>
          </a:bodyPr>
          <a:lstStyle/>
          <a:p>
            <a:pPr marL="0" indent="0">
              <a:buNone/>
            </a:pPr>
            <a:r>
              <a:rPr lang="es-CO" sz="3600" b="1" u="sng" dirty="0" smtClean="0"/>
              <a:t>Isaías.</a:t>
            </a:r>
          </a:p>
          <a:p>
            <a:pPr marL="0" indent="0">
              <a:buNone/>
            </a:pPr>
            <a:r>
              <a:rPr lang="es-CO" dirty="0" smtClean="0"/>
              <a:t>De </a:t>
            </a:r>
            <a:r>
              <a:rPr lang="es-CO" dirty="0"/>
              <a:t>Isaías simplemente se nos dice que “era de </a:t>
            </a:r>
            <a:r>
              <a:rPr lang="es-CO" dirty="0" smtClean="0"/>
              <a:t>Jerusalén</a:t>
            </a:r>
            <a:r>
              <a:rPr lang="es-CO" dirty="0"/>
              <a:t>. Murió en tiempos de Manasés </a:t>
            </a:r>
            <a:r>
              <a:rPr lang="es-CO" dirty="0" smtClean="0"/>
              <a:t>aserrado </a:t>
            </a:r>
            <a:r>
              <a:rPr lang="es-CO" dirty="0"/>
              <a:t>en dos” (1,1). </a:t>
            </a:r>
            <a:endParaRPr lang="es-CO" dirty="0" smtClean="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8264" y="216802"/>
            <a:ext cx="2082924" cy="245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322054" y="3035536"/>
            <a:ext cx="6490306" cy="3785652"/>
          </a:xfrm>
          <a:prstGeom prst="rect">
            <a:avLst/>
          </a:prstGeom>
        </p:spPr>
        <p:txBody>
          <a:bodyPr wrap="square">
            <a:spAutoFit/>
          </a:bodyPr>
          <a:lstStyle/>
          <a:p>
            <a:r>
              <a:rPr lang="es-CO" sz="2400" dirty="0"/>
              <a:t>En otro texto, </a:t>
            </a:r>
            <a:r>
              <a:rPr lang="es-CO" sz="2400" i="1" dirty="0">
                <a:solidFill>
                  <a:srgbClr val="FF0000"/>
                </a:solidFill>
              </a:rPr>
              <a:t>“El martirio de Isaías”, también encontramos una descripción de la persecución y muerte del profeta. En este se nos dice que "a causa, pues, de estas visiones se irritó Beliar contra Isaías, moró en el corazón de Manasés, y lo aserró con una sierra de madera. Mientras Isaías era aserrado, Bälkira estaba acusándolo y todos los falsos profetas estaban riéndose y regocijándose a causa de Isaías, pues Bälkira y Mekembekus se burlaban de él. </a:t>
            </a:r>
          </a:p>
        </p:txBody>
      </p:sp>
    </p:spTree>
    <p:extLst>
      <p:ext uri="{BB962C8B-B14F-4D97-AF65-F5344CB8AC3E}">
        <p14:creationId xmlns:p14="http://schemas.microsoft.com/office/powerpoint/2010/main" val="2179819434"/>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404664"/>
            <a:ext cx="8229600" cy="6264696"/>
          </a:xfrm>
          <a:solidFill>
            <a:schemeClr val="accent3">
              <a:lumMod val="20000"/>
              <a:lumOff val="80000"/>
            </a:schemeClr>
          </a:solidFill>
        </p:spPr>
        <p:txBody>
          <a:bodyPr>
            <a:normAutofit fontScale="85000" lnSpcReduction="20000"/>
          </a:bodyPr>
          <a:lstStyle/>
          <a:p>
            <a:pPr marL="0" indent="0" algn="ctr">
              <a:buNone/>
            </a:pPr>
            <a:r>
              <a:rPr lang="es-CO" dirty="0" smtClean="0"/>
              <a:t>Dijo </a:t>
            </a:r>
            <a:r>
              <a:rPr lang="es-CO" dirty="0"/>
              <a:t>Bälkira a Isaías: </a:t>
            </a:r>
            <a:r>
              <a:rPr lang="es-CO" i="1" dirty="0">
                <a:solidFill>
                  <a:srgbClr val="FF0000"/>
                </a:solidFill>
              </a:rPr>
              <a:t>Di, "He mentido en cuanto hablé, pues los caminos de Manasés son buenos y rectos, y los de Bälkira también son buenos, así como los de sus compañeros</a:t>
            </a:r>
            <a:r>
              <a:rPr lang="es-CO" dirty="0"/>
              <a:t>". Esto </a:t>
            </a:r>
            <a:r>
              <a:rPr lang="es-CO" dirty="0" smtClean="0"/>
              <a:t>le </a:t>
            </a:r>
            <a:r>
              <a:rPr lang="es-CO" dirty="0"/>
              <a:t>decía cuando empezaba a ser aserrado</a:t>
            </a:r>
            <a:r>
              <a:rPr lang="es-CO" dirty="0" smtClean="0"/>
              <a:t>.</a:t>
            </a:r>
          </a:p>
          <a:p>
            <a:pPr marL="0" indent="0">
              <a:buNone/>
            </a:pPr>
            <a:endParaRPr lang="es-CO" dirty="0" smtClean="0"/>
          </a:p>
          <a:p>
            <a:pPr marL="0" indent="0" algn="ctr">
              <a:buNone/>
            </a:pPr>
            <a:r>
              <a:rPr lang="es-CO" dirty="0" smtClean="0"/>
              <a:t>Es decir, lo que le estaban diciendo era que se retractara de lo que había dicho en cuanto a los profetas y dirigentes falsos, </a:t>
            </a:r>
            <a:r>
              <a:rPr lang="es-CO" dirty="0">
                <a:solidFill>
                  <a:srgbClr val="FF0000"/>
                </a:solidFill>
              </a:rPr>
              <a:t>(Isaías </a:t>
            </a:r>
            <a:r>
              <a:rPr lang="es-CO" dirty="0" smtClean="0">
                <a:solidFill>
                  <a:srgbClr val="FF0000"/>
                </a:solidFill>
              </a:rPr>
              <a:t>9:14-16).</a:t>
            </a:r>
          </a:p>
          <a:p>
            <a:pPr marL="0" indent="0" algn="ctr">
              <a:buNone/>
            </a:pPr>
            <a:r>
              <a:rPr lang="es-CO" dirty="0" smtClean="0"/>
              <a:t>«</a:t>
            </a:r>
            <a:r>
              <a:rPr lang="es-CO" b="1" dirty="0" smtClean="0">
                <a:latin typeface="Agency FB" pitchFamily="34" charset="0"/>
              </a:rPr>
              <a:t>Jehová</a:t>
            </a:r>
            <a:r>
              <a:rPr lang="es-CO" b="1" dirty="0">
                <a:latin typeface="Agency FB" pitchFamily="34" charset="0"/>
              </a:rPr>
              <a:t>, en un mismo día</a:t>
            </a:r>
            <a:r>
              <a:rPr lang="es-CO" b="1" dirty="0" smtClean="0">
                <a:latin typeface="Agency FB" pitchFamily="34" charset="0"/>
              </a:rPr>
              <a:t>, cortará </a:t>
            </a:r>
            <a:r>
              <a:rPr lang="es-CO" b="1" dirty="0">
                <a:latin typeface="Agency FB" pitchFamily="34" charset="0"/>
              </a:rPr>
              <a:t>de Israel </a:t>
            </a:r>
            <a:r>
              <a:rPr lang="es-CO" b="1" dirty="0" smtClean="0">
                <a:latin typeface="Agency FB" pitchFamily="34" charset="0"/>
              </a:rPr>
              <a:t>cabeza </a:t>
            </a:r>
            <a:r>
              <a:rPr lang="es-CO" b="1" dirty="0">
                <a:latin typeface="Agency FB" pitchFamily="34" charset="0"/>
              </a:rPr>
              <a:t>y cola, rama y caña. </a:t>
            </a:r>
            <a:r>
              <a:rPr lang="es-CO" b="1" dirty="0" smtClean="0">
                <a:latin typeface="Agency FB" pitchFamily="34" charset="0"/>
              </a:rPr>
              <a:t>15 </a:t>
            </a:r>
            <a:r>
              <a:rPr lang="es-CO" b="1" dirty="0">
                <a:latin typeface="Agency FB" pitchFamily="34" charset="0"/>
              </a:rPr>
              <a:t>El anciano y venerable de </a:t>
            </a:r>
            <a:r>
              <a:rPr lang="es-CO" b="1" dirty="0" smtClean="0">
                <a:latin typeface="Agency FB" pitchFamily="34" charset="0"/>
              </a:rPr>
              <a:t>rostro es </a:t>
            </a:r>
            <a:r>
              <a:rPr lang="es-CO" b="1" dirty="0">
                <a:latin typeface="Agency FB" pitchFamily="34" charset="0"/>
              </a:rPr>
              <a:t>la </a:t>
            </a:r>
            <a:r>
              <a:rPr lang="es-CO" b="1" dirty="0" smtClean="0">
                <a:latin typeface="Agency FB" pitchFamily="34" charset="0"/>
              </a:rPr>
              <a:t>cabeza; el </a:t>
            </a:r>
            <a:r>
              <a:rPr lang="es-CO" b="1" u="sng" dirty="0">
                <a:latin typeface="Agency FB" pitchFamily="34" charset="0"/>
              </a:rPr>
              <a:t>profeta que enseña mentira es la cola</a:t>
            </a:r>
            <a:r>
              <a:rPr lang="es-CO" b="1" dirty="0">
                <a:latin typeface="Agency FB" pitchFamily="34" charset="0"/>
              </a:rPr>
              <a:t>. </a:t>
            </a:r>
            <a:r>
              <a:rPr lang="es-CO" b="1" dirty="0" smtClean="0">
                <a:latin typeface="Agency FB" pitchFamily="34" charset="0"/>
              </a:rPr>
              <a:t>16 </a:t>
            </a:r>
            <a:r>
              <a:rPr lang="es-CO" b="1" dirty="0">
                <a:latin typeface="Agency FB" pitchFamily="34" charset="0"/>
              </a:rPr>
              <a:t>Porque los </a:t>
            </a:r>
            <a:r>
              <a:rPr lang="es-CO" b="1" u="sng" dirty="0">
                <a:latin typeface="Agency FB" pitchFamily="34" charset="0"/>
              </a:rPr>
              <a:t>gobernadores de este pueblo son engañadores</a:t>
            </a:r>
            <a:r>
              <a:rPr lang="es-CO" b="1" dirty="0">
                <a:latin typeface="Agency FB" pitchFamily="34" charset="0"/>
              </a:rPr>
              <a:t> </a:t>
            </a:r>
            <a:r>
              <a:rPr lang="es-CO" b="1" dirty="0" smtClean="0">
                <a:latin typeface="Agency FB" pitchFamily="34" charset="0"/>
              </a:rPr>
              <a:t>y </a:t>
            </a:r>
            <a:r>
              <a:rPr lang="es-CO" b="1" dirty="0">
                <a:latin typeface="Agency FB" pitchFamily="34" charset="0"/>
              </a:rPr>
              <a:t>sus gobernados se </a:t>
            </a:r>
            <a:r>
              <a:rPr lang="es-CO" b="1" dirty="0" smtClean="0">
                <a:latin typeface="Agency FB" pitchFamily="34" charset="0"/>
              </a:rPr>
              <a:t>pierden</a:t>
            </a:r>
            <a:r>
              <a:rPr lang="es-CO" dirty="0" smtClean="0"/>
              <a:t>»</a:t>
            </a:r>
          </a:p>
          <a:p>
            <a:pPr marL="0" indent="0" algn="ctr">
              <a:buNone/>
            </a:pPr>
            <a:endParaRPr lang="es-CO" dirty="0" smtClean="0"/>
          </a:p>
          <a:p>
            <a:pPr marL="0" indent="0" algn="ctr">
              <a:buNone/>
            </a:pPr>
            <a:r>
              <a:rPr lang="es-CO" dirty="0" smtClean="0"/>
              <a:t>Solo que aquí hay un problema, un cristiano nunca se retracta aunque su vida este en juego, por que siempre dice la verdad.</a:t>
            </a:r>
          </a:p>
          <a:p>
            <a:endParaRPr lang="es-CO" dirty="0"/>
          </a:p>
        </p:txBody>
      </p:sp>
    </p:spTree>
    <p:extLst>
      <p:ext uri="{BB962C8B-B14F-4D97-AF65-F5344CB8AC3E}">
        <p14:creationId xmlns:p14="http://schemas.microsoft.com/office/powerpoint/2010/main" val="160296926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p:cTn id="1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3" end="3"/>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 calcmode="lin" valueType="num">
                                      <p:cBhvr>
                                        <p:cTn id="19"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8488C4"/>
            </a:gs>
            <a:gs pos="53000">
              <a:srgbClr val="D4DEFF"/>
            </a:gs>
            <a:gs pos="83000">
              <a:srgbClr val="D4DEFF"/>
            </a:gs>
            <a:gs pos="100000">
              <a:srgbClr val="96AB94"/>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p:spPr>
        <p:txBody>
          <a:bodyPr>
            <a:normAutofit fontScale="85000" lnSpcReduction="20000"/>
          </a:bodyPr>
          <a:lstStyle/>
          <a:p>
            <a:pPr marL="0" indent="0">
              <a:buNone/>
            </a:pPr>
            <a:r>
              <a:rPr lang="es-CO" u="sng" dirty="0">
                <a:solidFill>
                  <a:srgbClr val="FF0000"/>
                </a:solidFill>
              </a:rPr>
              <a:t>Mas Isaías estaba absorto en una visión del Señor</a:t>
            </a:r>
            <a:r>
              <a:rPr lang="es-CO" dirty="0">
                <a:solidFill>
                  <a:srgbClr val="FF0000"/>
                </a:solidFill>
              </a:rPr>
              <a:t>, con los ojos abiertos pero sin ver a lo que le rodeaban </a:t>
            </a:r>
            <a:r>
              <a:rPr lang="es-CO" dirty="0"/>
              <a:t>(5,1-7)... </a:t>
            </a:r>
            <a:endParaRPr lang="es-CO" dirty="0" smtClean="0"/>
          </a:p>
          <a:p>
            <a:pPr marL="0" indent="0">
              <a:buNone/>
            </a:pPr>
            <a:r>
              <a:rPr lang="es-CO" dirty="0" smtClean="0"/>
              <a:t>Tomaron </a:t>
            </a:r>
            <a:r>
              <a:rPr lang="es-CO" dirty="0"/>
              <a:t>y aserraron a Isaías, hijo de Amós, con una sierra de madera, mientras Manasés, </a:t>
            </a:r>
            <a:r>
              <a:rPr lang="es-CO" dirty="0" smtClean="0"/>
              <a:t>(rey de Judá), Bälkira</a:t>
            </a:r>
            <a:r>
              <a:rPr lang="es-CO" dirty="0"/>
              <a:t>, los falsos profetas, los príncipes y todo el pueblo estaban mirando. </a:t>
            </a:r>
            <a:endParaRPr lang="es-CO" dirty="0" smtClean="0"/>
          </a:p>
          <a:p>
            <a:pPr marL="0" indent="0">
              <a:buNone/>
            </a:pPr>
            <a:r>
              <a:rPr lang="es-CO" dirty="0" smtClean="0"/>
              <a:t>Antes </a:t>
            </a:r>
            <a:r>
              <a:rPr lang="es-CO" dirty="0"/>
              <a:t>de ser aserrado , Isaías había dicho a los profetas que estaban con él: "Id a la tierra de Tiro y Sidón, pues sólo a mí ha preparado el Señor la copa". </a:t>
            </a:r>
            <a:endParaRPr lang="es-CO" dirty="0" smtClean="0"/>
          </a:p>
          <a:p>
            <a:pPr marL="0" indent="0">
              <a:buNone/>
            </a:pPr>
            <a:r>
              <a:rPr lang="es-CO" dirty="0" smtClean="0">
                <a:solidFill>
                  <a:srgbClr val="FF0000"/>
                </a:solidFill>
              </a:rPr>
              <a:t>E </a:t>
            </a:r>
            <a:r>
              <a:rPr lang="es-CO" dirty="0">
                <a:solidFill>
                  <a:srgbClr val="FF0000"/>
                </a:solidFill>
              </a:rPr>
              <a:t>Isaías no lloró ni gritó mientras lo aserraban, </a:t>
            </a:r>
            <a:r>
              <a:rPr lang="es-CO" u="sng" dirty="0">
                <a:solidFill>
                  <a:srgbClr val="FF0000"/>
                </a:solidFill>
              </a:rPr>
              <a:t>sino que hablaba por su boca el Espíritu Santo</a:t>
            </a:r>
            <a:r>
              <a:rPr lang="es-CO" dirty="0">
                <a:solidFill>
                  <a:srgbClr val="FF0000"/>
                </a:solidFill>
              </a:rPr>
              <a:t>, hasta que fue partido en dos </a:t>
            </a:r>
            <a:r>
              <a:rPr lang="es-CO" dirty="0"/>
              <a:t>(5,11-14). </a:t>
            </a:r>
            <a:endParaRPr lang="es-CO" dirty="0" smtClean="0"/>
          </a:p>
          <a:p>
            <a:pPr marL="0" indent="0">
              <a:buNone/>
            </a:pPr>
            <a:endParaRPr lang="es-CO" dirty="0" smtClean="0"/>
          </a:p>
          <a:p>
            <a:pPr marL="0" indent="0">
              <a:buNone/>
            </a:pPr>
            <a:r>
              <a:rPr lang="es-CO" dirty="0" smtClean="0"/>
              <a:t>Para saber la conducta del rey Manases, es importante que lea </a:t>
            </a:r>
            <a:r>
              <a:rPr lang="es-CO" smtClean="0">
                <a:solidFill>
                  <a:srgbClr val="FF0000"/>
                </a:solidFill>
              </a:rPr>
              <a:t>(2Cro.33:1-10).</a:t>
            </a:r>
            <a:endParaRPr lang="es-CO" dirty="0">
              <a:solidFill>
                <a:srgbClr val="FF0000"/>
              </a:solidFill>
            </a:endParaRPr>
          </a:p>
        </p:txBody>
      </p:sp>
    </p:spTree>
    <p:extLst>
      <p:ext uri="{BB962C8B-B14F-4D97-AF65-F5344CB8AC3E}">
        <p14:creationId xmlns:p14="http://schemas.microsoft.com/office/powerpoint/2010/main" val="148000087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p:cTn id="19"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randombar(horizontal)">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131840" y="476672"/>
            <a:ext cx="3384376" cy="2448273"/>
          </a:xfrm>
        </p:spPr>
        <p:txBody>
          <a:bodyPr>
            <a:noAutofit/>
          </a:bodyPr>
          <a:lstStyle/>
          <a:p>
            <a:pPr marL="0" indent="0" algn="ctr">
              <a:buNone/>
            </a:pPr>
            <a:r>
              <a:rPr lang="es-CO" sz="3600" b="1" u="sng" dirty="0" smtClean="0"/>
              <a:t>Jeremías.</a:t>
            </a:r>
          </a:p>
          <a:p>
            <a:pPr marL="0" indent="0" algn="ctr">
              <a:buNone/>
            </a:pPr>
            <a:r>
              <a:rPr lang="es-CO" sz="2800" dirty="0" smtClean="0"/>
              <a:t>De </a:t>
            </a:r>
            <a:r>
              <a:rPr lang="es-CO" sz="2800" dirty="0"/>
              <a:t>Jeremías se nos dice que “era de </a:t>
            </a:r>
            <a:r>
              <a:rPr lang="es-CO" sz="2800" dirty="0" smtClean="0"/>
              <a:t>Anatot, </a:t>
            </a:r>
            <a:r>
              <a:rPr lang="es-CO" sz="2800" i="1" dirty="0" smtClean="0">
                <a:solidFill>
                  <a:srgbClr val="FF0000"/>
                </a:solidFill>
              </a:rPr>
              <a:t>padeció desde </a:t>
            </a:r>
            <a:r>
              <a:rPr lang="es-CO" sz="2800" i="1" dirty="0">
                <a:solidFill>
                  <a:srgbClr val="FF0000"/>
                </a:solidFill>
              </a:rPr>
              <a:t>azotes hasta ser abandonado en estanques o encerrado entre rejas</a:t>
            </a:r>
            <a:r>
              <a:rPr lang="es-CO" sz="2800" i="1" dirty="0" smtClean="0">
                <a:solidFill>
                  <a:srgbClr val="FF0000"/>
                </a:solidFill>
              </a:rPr>
              <a:t>. y </a:t>
            </a:r>
            <a:r>
              <a:rPr lang="es-CO" sz="2800" i="1" dirty="0">
                <a:solidFill>
                  <a:srgbClr val="FF0000"/>
                </a:solidFill>
              </a:rPr>
              <a:t>murió en Tafne de Egipto, apedreado por el pueblo</a:t>
            </a:r>
            <a:r>
              <a:rPr lang="es-CO" sz="2800" dirty="0"/>
              <a:t>” (2,1).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8224" y="1412776"/>
            <a:ext cx="2466975" cy="36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412776"/>
            <a:ext cx="2987824" cy="36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51520" y="5657671"/>
            <a:ext cx="8568952" cy="1200329"/>
          </a:xfrm>
          <a:prstGeom prst="rect">
            <a:avLst/>
          </a:prstGeom>
        </p:spPr>
        <p:txBody>
          <a:bodyPr wrap="square">
            <a:spAutoFit/>
          </a:bodyPr>
          <a:lstStyle/>
          <a:p>
            <a:r>
              <a:rPr lang="es-CO" sz="2400" dirty="0" smtClean="0">
                <a:solidFill>
                  <a:srgbClr val="FF0000"/>
                </a:solidFill>
              </a:rPr>
              <a:t>Jer.20: 2</a:t>
            </a:r>
            <a:r>
              <a:rPr lang="es-CO" sz="2400" dirty="0" smtClean="0"/>
              <a:t>. </a:t>
            </a:r>
            <a:r>
              <a:rPr lang="es-CO" sz="2400" dirty="0"/>
              <a:t>Y golpeó </a:t>
            </a:r>
            <a:r>
              <a:rPr lang="es-CO" sz="2400" dirty="0" smtClean="0"/>
              <a:t> (el sacerdote Pasur) </a:t>
            </a:r>
            <a:r>
              <a:rPr lang="es-CO" sz="2400" dirty="0"/>
              <a:t>al profeta Jeremías y le puso en el cepo de la puerta superior de Benjamín, al lado de la casa de Jehovah</a:t>
            </a:r>
            <a:r>
              <a:rPr lang="es-CO" sz="2400" dirty="0" smtClean="0"/>
              <a:t>. Lea </a:t>
            </a:r>
            <a:r>
              <a:rPr lang="es-CO" sz="2400" dirty="0" smtClean="0">
                <a:solidFill>
                  <a:srgbClr val="FF0000"/>
                </a:solidFill>
              </a:rPr>
              <a:t>Jer.38:6,13.</a:t>
            </a:r>
            <a:endParaRPr lang="es-CO" sz="2400" dirty="0">
              <a:solidFill>
                <a:srgbClr val="FF0000"/>
              </a:solidFill>
            </a:endParaRPr>
          </a:p>
        </p:txBody>
      </p:sp>
    </p:spTree>
    <p:extLst>
      <p:ext uri="{BB962C8B-B14F-4D97-AF65-F5344CB8AC3E}">
        <p14:creationId xmlns:p14="http://schemas.microsoft.com/office/powerpoint/2010/main" val="3020835784"/>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260648"/>
            <a:ext cx="6131024" cy="3960441"/>
          </a:xfrm>
        </p:spPr>
        <p:txBody>
          <a:bodyPr>
            <a:normAutofit fontScale="92500" lnSpcReduction="20000"/>
          </a:bodyPr>
          <a:lstStyle/>
          <a:p>
            <a:pPr marL="0" indent="0">
              <a:buNone/>
            </a:pPr>
            <a:r>
              <a:rPr lang="es-CO" b="1" u="sng" dirty="0" smtClean="0"/>
              <a:t>Ezequiel.</a:t>
            </a:r>
          </a:p>
          <a:p>
            <a:pPr marL="0" indent="0">
              <a:buNone/>
            </a:pPr>
            <a:r>
              <a:rPr lang="es-CO" dirty="0" smtClean="0"/>
              <a:t>De </a:t>
            </a:r>
            <a:r>
              <a:rPr lang="es-CO" dirty="0"/>
              <a:t>Ezequiel se nos dice que “procede de la tierra de Sarira, del grupo sacerdotal, y murió en el país de los </a:t>
            </a:r>
            <a:r>
              <a:rPr lang="es-CO" dirty="0" smtClean="0"/>
              <a:t>caldeos </a:t>
            </a:r>
            <a:r>
              <a:rPr lang="es-CO" dirty="0"/>
              <a:t>durante el destierro, después de haber profetizado muchas cosas a los de Judea. </a:t>
            </a:r>
            <a:r>
              <a:rPr lang="es-CO" i="1" dirty="0" smtClean="0">
                <a:solidFill>
                  <a:srgbClr val="FF0000"/>
                </a:solidFill>
              </a:rPr>
              <a:t>Allí </a:t>
            </a:r>
            <a:r>
              <a:rPr lang="es-CO" i="1" dirty="0">
                <a:solidFill>
                  <a:srgbClr val="FF0000"/>
                </a:solidFill>
              </a:rPr>
              <a:t>mismo lo asesinó el jefe de los israelitas por echarle en cara la veneración de los ídolos</a:t>
            </a:r>
            <a:r>
              <a:rPr lang="es-CO" dirty="0"/>
              <a:t>” (3,1-2). </a:t>
            </a:r>
          </a:p>
        </p:txBody>
      </p:sp>
      <p:sp>
        <p:nvSpPr>
          <p:cNvPr id="4" name="3 Rectángulo"/>
          <p:cNvSpPr/>
          <p:nvPr/>
        </p:nvSpPr>
        <p:spPr>
          <a:xfrm>
            <a:off x="1109180" y="4293096"/>
            <a:ext cx="7200800" cy="2308324"/>
          </a:xfrm>
          <a:prstGeom prst="rect">
            <a:avLst/>
          </a:prstGeom>
        </p:spPr>
        <p:txBody>
          <a:bodyPr wrap="square">
            <a:spAutoFit/>
          </a:bodyPr>
          <a:lstStyle/>
          <a:p>
            <a:pPr algn="ctr"/>
            <a:r>
              <a:rPr lang="es-CO" sz="2400" dirty="0"/>
              <a:t>Ezequiel obedece la voz de Dios, que le manda reprender a un juez de Israel por el mal ejemplo que da al pueblo, practicando la idolatría y acomodándose a la forma de vida de los babilonios, a cambio de bienestar y riquezas. El juez, irritado por la crítica, le juzga y le condena a muerte.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9198" y="476672"/>
            <a:ext cx="2647950" cy="33082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40284880"/>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546848" cy="5721499"/>
          </a:xfrm>
        </p:spPr>
        <p:txBody>
          <a:bodyPr>
            <a:normAutofit lnSpcReduction="10000"/>
          </a:bodyPr>
          <a:lstStyle/>
          <a:p>
            <a:pPr marL="0" indent="0">
              <a:buNone/>
            </a:pPr>
            <a:r>
              <a:rPr lang="es-CO" sz="4100" b="1" u="sng" dirty="0" smtClean="0"/>
              <a:t>Miqueas.</a:t>
            </a:r>
          </a:p>
          <a:p>
            <a:pPr marL="0" indent="0">
              <a:buNone/>
            </a:pPr>
            <a:r>
              <a:rPr lang="es-CO" dirty="0" smtClean="0"/>
              <a:t>De </a:t>
            </a:r>
            <a:r>
              <a:rPr lang="es-CO" dirty="0"/>
              <a:t>Miqueas se nos narra que “era de la tribu de Efraín</a:t>
            </a:r>
            <a:r>
              <a:rPr lang="es-CO" dirty="0" smtClean="0"/>
              <a:t>.</a:t>
            </a:r>
          </a:p>
          <a:p>
            <a:pPr marL="0" indent="0">
              <a:buNone/>
            </a:pPr>
            <a:r>
              <a:rPr lang="es-CO" dirty="0" smtClean="0"/>
              <a:t> </a:t>
            </a:r>
            <a:r>
              <a:rPr lang="es-CO" i="1" dirty="0">
                <a:solidFill>
                  <a:srgbClr val="FF0000"/>
                </a:solidFill>
              </a:rPr>
              <a:t>Después de dar mucho que hacer a </a:t>
            </a:r>
            <a:r>
              <a:rPr lang="es-CO" i="1" dirty="0" smtClean="0">
                <a:solidFill>
                  <a:srgbClr val="FF0000"/>
                </a:solidFill>
              </a:rPr>
              <a:t>Acab esposo de </a:t>
            </a:r>
            <a:r>
              <a:rPr lang="es-CO" i="1" dirty="0" err="1" smtClean="0">
                <a:solidFill>
                  <a:srgbClr val="FF0000"/>
                </a:solidFill>
              </a:rPr>
              <a:t>Jeqsabel</a:t>
            </a:r>
            <a:r>
              <a:rPr lang="es-CO" i="1" dirty="0" smtClean="0">
                <a:solidFill>
                  <a:srgbClr val="FF0000"/>
                </a:solidFill>
              </a:rPr>
              <a:t>, </a:t>
            </a:r>
            <a:r>
              <a:rPr lang="es-CO" i="1" dirty="0">
                <a:solidFill>
                  <a:srgbClr val="FF0000"/>
                </a:solidFill>
              </a:rPr>
              <a:t>fue eliminado por su hijo Jorán, que lo </a:t>
            </a:r>
            <a:r>
              <a:rPr lang="es-CO" b="1" i="1" u="sng" dirty="0">
                <a:solidFill>
                  <a:srgbClr val="FF0000"/>
                </a:solidFill>
              </a:rPr>
              <a:t>despeñó</a:t>
            </a:r>
            <a:r>
              <a:rPr lang="es-CO" i="1" dirty="0">
                <a:solidFill>
                  <a:srgbClr val="FF0000"/>
                </a:solidFill>
              </a:rPr>
              <a:t> porque le echaba en cara las impiedades de sus antepasados</a:t>
            </a:r>
            <a:r>
              <a:rPr lang="es-CO" dirty="0"/>
              <a:t>” (6,1-2). </a:t>
            </a:r>
            <a:endParaRPr lang="es-CO" dirty="0" smtClean="0"/>
          </a:p>
          <a:p>
            <a:endParaRPr lang="es-CO" dirty="0"/>
          </a:p>
          <a:p>
            <a:endParaRPr lang="es-CO" dirty="0"/>
          </a:p>
          <a:p>
            <a:endParaRPr lang="es-CO" dirty="0"/>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69848" y="692696"/>
            <a:ext cx="3822632" cy="5472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7854686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75856" y="404665"/>
            <a:ext cx="3384376" cy="4032448"/>
          </a:xfrm>
        </p:spPr>
        <p:txBody>
          <a:bodyPr>
            <a:normAutofit fontScale="92500"/>
          </a:bodyPr>
          <a:lstStyle/>
          <a:p>
            <a:pPr marL="0" indent="0" algn="ctr">
              <a:buNone/>
            </a:pPr>
            <a:r>
              <a:rPr lang="es-CO" b="1" u="sng" dirty="0" smtClean="0"/>
              <a:t>AMOS.</a:t>
            </a:r>
          </a:p>
          <a:p>
            <a:pPr marL="0" indent="0">
              <a:buNone/>
            </a:pPr>
            <a:r>
              <a:rPr lang="es-CO" dirty="0" smtClean="0"/>
              <a:t>De </a:t>
            </a:r>
            <a:r>
              <a:rPr lang="es-CO" dirty="0"/>
              <a:t>Amos sabemos que “era de Tecoa. </a:t>
            </a:r>
            <a:r>
              <a:rPr lang="es-CO" i="1" dirty="0">
                <a:solidFill>
                  <a:srgbClr val="FF0000"/>
                </a:solidFill>
              </a:rPr>
              <a:t>Amasías lo golpeó a menudo; por fin, acabó con él su hijo, golpeándole con un vergajo en la sien</a:t>
            </a:r>
            <a:r>
              <a:rPr lang="es-CO" dirty="0"/>
              <a:t>. </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96752"/>
            <a:ext cx="2969237" cy="3240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339752" y="4941167"/>
            <a:ext cx="4572000" cy="1815882"/>
          </a:xfrm>
          <a:prstGeom prst="rect">
            <a:avLst/>
          </a:prstGeom>
        </p:spPr>
        <p:txBody>
          <a:bodyPr>
            <a:spAutoFit/>
          </a:bodyPr>
          <a:lstStyle/>
          <a:p>
            <a:pPr algn="ctr"/>
            <a:r>
              <a:rPr lang="es-CO" sz="2800" dirty="0"/>
              <a:t>Todavía con vida llegó a su tierra, y a los pocos días murió y fue enterrado allí mismo” (7,1-3). </a:t>
            </a:r>
          </a:p>
        </p:txBody>
      </p:sp>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97236" y="1196753"/>
            <a:ext cx="2446764" cy="3240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8750141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776593" y="260648"/>
            <a:ext cx="3091551" cy="4032448"/>
          </a:xfrm>
        </p:spPr>
        <p:txBody>
          <a:bodyPr>
            <a:normAutofit fontScale="85000" lnSpcReduction="20000"/>
          </a:bodyPr>
          <a:lstStyle/>
          <a:p>
            <a:pPr marL="0" indent="0" algn="ctr">
              <a:buNone/>
            </a:pPr>
            <a:r>
              <a:rPr lang="es-CO" sz="3600" b="1" u="sng" dirty="0" smtClean="0"/>
              <a:t>Zacarías.</a:t>
            </a:r>
          </a:p>
          <a:p>
            <a:pPr marL="0" indent="0" algn="ctr">
              <a:buNone/>
            </a:pPr>
            <a:r>
              <a:rPr lang="es-CO" dirty="0" smtClean="0"/>
              <a:t>Finalmente </a:t>
            </a:r>
            <a:r>
              <a:rPr lang="es-CO" dirty="0"/>
              <a:t>de Zacarías se nos dice que era “de Jerusalén, hijo de </a:t>
            </a:r>
            <a:r>
              <a:rPr lang="es-CO" dirty="0" smtClean="0"/>
              <a:t>Joiada </a:t>
            </a:r>
            <a:r>
              <a:rPr lang="es-CO" dirty="0"/>
              <a:t>el sacerdote</a:t>
            </a:r>
            <a:r>
              <a:rPr lang="es-CO" dirty="0" smtClean="0"/>
              <a:t>, </a:t>
            </a:r>
            <a:r>
              <a:rPr lang="es-CO" b="1" u="sng" dirty="0" smtClean="0"/>
              <a:t>Zacarías </a:t>
            </a:r>
            <a:r>
              <a:rPr lang="es-CO" b="1" u="sng" dirty="0"/>
              <a:t>pereció </a:t>
            </a:r>
            <a:r>
              <a:rPr lang="es-CO" b="1" u="sng" dirty="0" smtClean="0"/>
              <a:t>apedreado entre </a:t>
            </a:r>
            <a:r>
              <a:rPr lang="es-CO" b="1" u="sng" dirty="0"/>
              <a:t>el altar y el </a:t>
            </a:r>
            <a:r>
              <a:rPr lang="es-CO" b="1" u="sng" dirty="0" smtClean="0"/>
              <a:t>santuario</a:t>
            </a:r>
            <a:r>
              <a:rPr lang="es-CO" dirty="0" smtClean="0"/>
              <a:t>. Lea </a:t>
            </a:r>
            <a:r>
              <a:rPr lang="es-CO" dirty="0" smtClean="0">
                <a:solidFill>
                  <a:srgbClr val="FF0000"/>
                </a:solidFill>
              </a:rPr>
              <a:t>(2Cro.24:20-21;Luc.11:51).</a:t>
            </a:r>
            <a:endParaRPr lang="es-CO" dirty="0">
              <a:solidFill>
                <a:srgbClr val="FF0000"/>
              </a:solidFill>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93" y="0"/>
            <a:ext cx="2771800" cy="3168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115616" y="4725144"/>
            <a:ext cx="6768752" cy="1815882"/>
          </a:xfrm>
          <a:prstGeom prst="rect">
            <a:avLst/>
          </a:prstGeom>
        </p:spPr>
        <p:txBody>
          <a:bodyPr wrap="square">
            <a:spAutoFit/>
          </a:bodyPr>
          <a:lstStyle/>
          <a:p>
            <a:pPr algn="ctr"/>
            <a:r>
              <a:rPr lang="es-CO" sz="2800" dirty="0" smtClean="0"/>
              <a:t>La </a:t>
            </a:r>
            <a:r>
              <a:rPr lang="es-CO" sz="2800" dirty="0"/>
              <a:t>casa de David derramó su sangre, en medio del santuario, sobre el patio. Los sacerdotes lo cogieron y lo enterraron junto con su padre” (21,1).</a:t>
            </a:r>
          </a:p>
        </p:txBody>
      </p:sp>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24128" y="0"/>
            <a:ext cx="3419872" cy="3168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56170240"/>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332656"/>
            <a:ext cx="8229600" cy="6192688"/>
          </a:xfrm>
        </p:spPr>
        <p:txBody>
          <a:bodyPr>
            <a:normAutofit fontScale="85000" lnSpcReduction="10000"/>
          </a:bodyPr>
          <a:lstStyle/>
          <a:p>
            <a:pPr marL="0" indent="0" algn="ctr">
              <a:buNone/>
            </a:pPr>
            <a:r>
              <a:rPr lang="es-CO" dirty="0" smtClean="0"/>
              <a:t>Además </a:t>
            </a:r>
            <a:r>
              <a:rPr lang="es-CO" dirty="0"/>
              <a:t>de las similitudes entre este relato y la pasión de Jesús, también vemos presente en el Nuevo Testamento las tradiciones que tienen que ver con la muerte de los profetas. </a:t>
            </a:r>
            <a:endParaRPr lang="es-CO" dirty="0" smtClean="0"/>
          </a:p>
          <a:p>
            <a:pPr marL="0" indent="0">
              <a:buNone/>
            </a:pPr>
            <a:r>
              <a:rPr lang="es-CO" dirty="0" smtClean="0"/>
              <a:t>Algo </a:t>
            </a:r>
            <a:r>
              <a:rPr lang="es-CO" dirty="0"/>
              <a:t>de esto vemos en </a:t>
            </a:r>
            <a:r>
              <a:rPr lang="es-CO" dirty="0" smtClean="0">
                <a:solidFill>
                  <a:srgbClr val="FF0000"/>
                </a:solidFill>
              </a:rPr>
              <a:t>Mat. </a:t>
            </a:r>
            <a:r>
              <a:rPr lang="es-CO" dirty="0">
                <a:solidFill>
                  <a:srgbClr val="FF0000"/>
                </a:solidFill>
              </a:rPr>
              <a:t>23, </a:t>
            </a:r>
            <a:r>
              <a:rPr lang="es-CO" dirty="0" smtClean="0">
                <a:solidFill>
                  <a:srgbClr val="FF0000"/>
                </a:solidFill>
              </a:rPr>
              <a:t>29-36</a:t>
            </a:r>
            <a:r>
              <a:rPr lang="es-CO" dirty="0">
                <a:solidFill>
                  <a:srgbClr val="FF0000"/>
                </a:solidFill>
              </a:rPr>
              <a:t>;</a:t>
            </a:r>
            <a:r>
              <a:rPr lang="es-CO" dirty="0" smtClean="0">
                <a:solidFill>
                  <a:srgbClr val="FF0000"/>
                </a:solidFill>
              </a:rPr>
              <a:t> Luc. </a:t>
            </a:r>
            <a:r>
              <a:rPr lang="es-CO" dirty="0">
                <a:solidFill>
                  <a:srgbClr val="FF0000"/>
                </a:solidFill>
              </a:rPr>
              <a:t>11, 47-51; y </a:t>
            </a:r>
            <a:r>
              <a:rPr lang="es-CO" dirty="0" smtClean="0">
                <a:solidFill>
                  <a:srgbClr val="FF0000"/>
                </a:solidFill>
              </a:rPr>
              <a:t>Hech. </a:t>
            </a:r>
            <a:r>
              <a:rPr lang="es-CO" dirty="0">
                <a:solidFill>
                  <a:srgbClr val="FF0000"/>
                </a:solidFill>
              </a:rPr>
              <a:t>7,52 . </a:t>
            </a:r>
            <a:endParaRPr lang="es-CO" dirty="0" smtClean="0">
              <a:solidFill>
                <a:srgbClr val="FF0000"/>
              </a:solidFill>
            </a:endParaRPr>
          </a:p>
          <a:p>
            <a:pPr marL="0" indent="0">
              <a:buNone/>
            </a:pPr>
            <a:r>
              <a:rPr lang="es-CO" dirty="0" smtClean="0"/>
              <a:t>También </a:t>
            </a:r>
            <a:r>
              <a:rPr lang="es-CO" dirty="0"/>
              <a:t>observemos lo mismo en algunas parábolas: </a:t>
            </a:r>
            <a:r>
              <a:rPr lang="es-CO" dirty="0" smtClean="0">
                <a:solidFill>
                  <a:srgbClr val="FF0000"/>
                </a:solidFill>
              </a:rPr>
              <a:t>Mac. 8,31</a:t>
            </a:r>
            <a:r>
              <a:rPr lang="es-CO" dirty="0">
                <a:solidFill>
                  <a:srgbClr val="FF0000"/>
                </a:solidFill>
              </a:rPr>
              <a:t>;</a:t>
            </a:r>
            <a:r>
              <a:rPr lang="es-CO" dirty="0" smtClean="0">
                <a:solidFill>
                  <a:srgbClr val="FF0000"/>
                </a:solidFill>
              </a:rPr>
              <a:t> Mat. 16,21; Luc. 9,22</a:t>
            </a:r>
            <a:r>
              <a:rPr lang="es-CO" dirty="0">
                <a:solidFill>
                  <a:srgbClr val="FF0000"/>
                </a:solidFill>
              </a:rPr>
              <a:t>; </a:t>
            </a:r>
            <a:r>
              <a:rPr lang="es-CO" dirty="0" smtClean="0">
                <a:solidFill>
                  <a:srgbClr val="FF0000"/>
                </a:solidFill>
              </a:rPr>
              <a:t>Mac. 9,31; Mat. 17,22</a:t>
            </a:r>
            <a:r>
              <a:rPr lang="es-CO" dirty="0">
                <a:solidFill>
                  <a:srgbClr val="FF0000"/>
                </a:solidFill>
              </a:rPr>
              <a:t>; </a:t>
            </a:r>
            <a:r>
              <a:rPr lang="es-CO" dirty="0" smtClean="0">
                <a:solidFill>
                  <a:srgbClr val="FF0000"/>
                </a:solidFill>
              </a:rPr>
              <a:t>Luc. </a:t>
            </a:r>
            <a:r>
              <a:rPr lang="es-CO" dirty="0">
                <a:solidFill>
                  <a:srgbClr val="FF0000"/>
                </a:solidFill>
              </a:rPr>
              <a:t>9,44; </a:t>
            </a:r>
            <a:r>
              <a:rPr lang="es-CO" dirty="0" smtClean="0">
                <a:solidFill>
                  <a:srgbClr val="FF0000"/>
                </a:solidFill>
              </a:rPr>
              <a:t>Mac. 10,33-34; Mat. </a:t>
            </a:r>
            <a:r>
              <a:rPr lang="es-CO" dirty="0">
                <a:solidFill>
                  <a:srgbClr val="FF0000"/>
                </a:solidFill>
              </a:rPr>
              <a:t>20,18-19; </a:t>
            </a:r>
            <a:r>
              <a:rPr lang="es-CO" dirty="0" smtClean="0">
                <a:solidFill>
                  <a:srgbClr val="FF0000"/>
                </a:solidFill>
              </a:rPr>
              <a:t>Luc. </a:t>
            </a:r>
            <a:r>
              <a:rPr lang="es-CO" dirty="0">
                <a:solidFill>
                  <a:srgbClr val="FF0000"/>
                </a:solidFill>
              </a:rPr>
              <a:t>18,31-33; </a:t>
            </a:r>
            <a:r>
              <a:rPr lang="es-CO" dirty="0" smtClean="0">
                <a:solidFill>
                  <a:srgbClr val="FF0000"/>
                </a:solidFill>
              </a:rPr>
              <a:t>Mac. 9,12; Mat. </a:t>
            </a:r>
            <a:r>
              <a:rPr lang="es-CO" dirty="0">
                <a:solidFill>
                  <a:srgbClr val="FF0000"/>
                </a:solidFill>
              </a:rPr>
              <a:t>17,12; </a:t>
            </a:r>
            <a:r>
              <a:rPr lang="es-CO" dirty="0" smtClean="0">
                <a:solidFill>
                  <a:srgbClr val="FF0000"/>
                </a:solidFill>
              </a:rPr>
              <a:t>Mac. 10,38; Mat. </a:t>
            </a:r>
            <a:r>
              <a:rPr lang="es-CO" dirty="0">
                <a:solidFill>
                  <a:srgbClr val="FF0000"/>
                </a:solidFill>
              </a:rPr>
              <a:t>20,22; </a:t>
            </a:r>
            <a:r>
              <a:rPr lang="es-CO" dirty="0" smtClean="0">
                <a:solidFill>
                  <a:srgbClr val="FF0000"/>
                </a:solidFill>
              </a:rPr>
              <a:t>Mac. 10,45; Mat. </a:t>
            </a:r>
            <a:r>
              <a:rPr lang="es-CO" dirty="0">
                <a:solidFill>
                  <a:srgbClr val="FF0000"/>
                </a:solidFill>
              </a:rPr>
              <a:t>20,28; </a:t>
            </a:r>
            <a:r>
              <a:rPr lang="es-CO" dirty="0" smtClean="0">
                <a:solidFill>
                  <a:srgbClr val="FF0000"/>
                </a:solidFill>
              </a:rPr>
              <a:t>Mat. </a:t>
            </a:r>
            <a:r>
              <a:rPr lang="es-CO" dirty="0">
                <a:solidFill>
                  <a:srgbClr val="FF0000"/>
                </a:solidFill>
              </a:rPr>
              <a:t>26,2; </a:t>
            </a:r>
            <a:r>
              <a:rPr lang="es-CO" dirty="0" smtClean="0">
                <a:solidFill>
                  <a:srgbClr val="FF0000"/>
                </a:solidFill>
              </a:rPr>
              <a:t>Mac. 14,22-24; Mat. 26,26-28; Luc. </a:t>
            </a:r>
            <a:r>
              <a:rPr lang="es-CO" dirty="0">
                <a:solidFill>
                  <a:srgbClr val="FF0000"/>
                </a:solidFill>
              </a:rPr>
              <a:t>22, 19-20. </a:t>
            </a:r>
            <a:endParaRPr lang="es-CO" dirty="0" smtClean="0">
              <a:solidFill>
                <a:srgbClr val="FF0000"/>
              </a:solidFill>
            </a:endParaRPr>
          </a:p>
          <a:p>
            <a:pPr marL="0" indent="0">
              <a:buNone/>
            </a:pPr>
            <a:r>
              <a:rPr lang="es-CO" dirty="0" smtClean="0"/>
              <a:t>El </a:t>
            </a:r>
            <a:r>
              <a:rPr lang="es-CO" dirty="0"/>
              <a:t>zenit </a:t>
            </a:r>
            <a:r>
              <a:rPr lang="es-CO" dirty="0" smtClean="0"/>
              <a:t>(o sea, el punto culminante) de </a:t>
            </a:r>
            <a:r>
              <a:rPr lang="es-CO" dirty="0"/>
              <a:t>dichas tradiciones lo encontramos en el relato de </a:t>
            </a:r>
            <a:r>
              <a:rPr lang="es-CO" dirty="0" smtClean="0">
                <a:solidFill>
                  <a:srgbClr val="FF0000"/>
                </a:solidFill>
              </a:rPr>
              <a:t>Mac. </a:t>
            </a:r>
            <a:r>
              <a:rPr lang="es-CO" dirty="0">
                <a:solidFill>
                  <a:srgbClr val="FF0000"/>
                </a:solidFill>
              </a:rPr>
              <a:t>12, </a:t>
            </a:r>
            <a:r>
              <a:rPr lang="es-CO" dirty="0" smtClean="0">
                <a:solidFill>
                  <a:srgbClr val="FF0000"/>
                </a:solidFill>
              </a:rPr>
              <a:t>1-12; Mat. </a:t>
            </a:r>
            <a:r>
              <a:rPr lang="es-CO" dirty="0">
                <a:solidFill>
                  <a:srgbClr val="FF0000"/>
                </a:solidFill>
              </a:rPr>
              <a:t>21, 33-44; </a:t>
            </a:r>
            <a:r>
              <a:rPr lang="es-CO" dirty="0" smtClean="0">
                <a:solidFill>
                  <a:srgbClr val="FF0000"/>
                </a:solidFill>
              </a:rPr>
              <a:t>Luc. </a:t>
            </a:r>
            <a:r>
              <a:rPr lang="es-CO" dirty="0">
                <a:solidFill>
                  <a:srgbClr val="FF0000"/>
                </a:solidFill>
              </a:rPr>
              <a:t>20, 9-19.</a:t>
            </a:r>
          </a:p>
          <a:p>
            <a:endParaRPr lang="es-CO" dirty="0"/>
          </a:p>
        </p:txBody>
      </p:sp>
    </p:spTree>
    <p:extLst>
      <p:ext uri="{BB962C8B-B14F-4D97-AF65-F5344CB8AC3E}">
        <p14:creationId xmlns:p14="http://schemas.microsoft.com/office/powerpoint/2010/main" val="423129478"/>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p:cTn id="19"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p:spPr>
        <p:txBody>
          <a:bodyPr>
            <a:normAutofit fontScale="85000" lnSpcReduction="20000"/>
          </a:bodyPr>
          <a:lstStyle/>
          <a:p>
            <a:pPr marL="0" indent="0" algn="ctr">
              <a:buNone/>
            </a:pPr>
            <a:r>
              <a:rPr lang="es-CO" dirty="0"/>
              <a:t>Esto no quiere decir que en el tiempo de Jesús se entendiese que cada profeta muriese como un mártir. De hecho, la mayoría de los profetas en </a:t>
            </a:r>
            <a:r>
              <a:rPr lang="es-CO" dirty="0" smtClean="0"/>
              <a:t>el libro: “</a:t>
            </a:r>
            <a:r>
              <a:rPr lang="es-CO" u="sng" dirty="0" smtClean="0"/>
              <a:t>La </a:t>
            </a:r>
            <a:r>
              <a:rPr lang="es-CO" u="sng" dirty="0"/>
              <a:t>vida de los Profetas</a:t>
            </a:r>
            <a:r>
              <a:rPr lang="es-CO" dirty="0"/>
              <a:t>” muere pacíficamente. </a:t>
            </a:r>
            <a:endParaRPr lang="es-CO" dirty="0" smtClean="0"/>
          </a:p>
          <a:p>
            <a:pPr marL="0" indent="0" algn="ctr">
              <a:buNone/>
            </a:pPr>
            <a:r>
              <a:rPr lang="es-CO" dirty="0" smtClean="0"/>
              <a:t>Sin </a:t>
            </a:r>
            <a:r>
              <a:rPr lang="es-CO" dirty="0"/>
              <a:t>embargo, también es verdad que hay indicaciones que en el tiempo de Jesús las tradiciones sobre la muerte violenta de algunos de ellos se habían multiplicado. La muerte violenta de los profetas fue un marco referencial para entender e interpretar la </a:t>
            </a:r>
            <a:r>
              <a:rPr lang="es-CO" dirty="0" smtClean="0"/>
              <a:t>muerte de </a:t>
            </a:r>
            <a:r>
              <a:rPr lang="es-CO" dirty="0"/>
              <a:t>Jesús. </a:t>
            </a:r>
            <a:endParaRPr lang="es-CO" dirty="0" smtClean="0"/>
          </a:p>
          <a:p>
            <a:pPr marL="0" indent="0">
              <a:buNone/>
            </a:pPr>
            <a:r>
              <a:rPr lang="es-CO" dirty="0" smtClean="0"/>
              <a:t>Jesús </a:t>
            </a:r>
            <a:r>
              <a:rPr lang="es-CO" dirty="0"/>
              <a:t>mismo pudo haber interpretado su muerte en este marco </a:t>
            </a:r>
            <a:r>
              <a:rPr lang="es-CO" dirty="0" smtClean="0"/>
              <a:t>expiatorio</a:t>
            </a:r>
            <a:r>
              <a:rPr lang="es-CO" dirty="0"/>
              <a:t>: </a:t>
            </a:r>
            <a:r>
              <a:rPr lang="es-CO" dirty="0" smtClean="0"/>
              <a:t>«Porque </a:t>
            </a:r>
            <a:r>
              <a:rPr lang="es-CO" dirty="0"/>
              <a:t>ni aun el Hijo del Hombre vino para ser servido, sino para servir, y para dar su </a:t>
            </a:r>
            <a:r>
              <a:rPr lang="es-CO" b="1" u="sng" dirty="0"/>
              <a:t>vida en rescate por </a:t>
            </a:r>
            <a:r>
              <a:rPr lang="es-CO" b="1" u="sng" dirty="0" smtClean="0"/>
              <a:t>muchos</a:t>
            </a:r>
            <a:r>
              <a:rPr lang="es-CO" dirty="0" smtClean="0"/>
              <a:t>» </a:t>
            </a:r>
            <a:r>
              <a:rPr lang="es-CO" dirty="0">
                <a:solidFill>
                  <a:srgbClr val="FF0000"/>
                </a:solidFill>
              </a:rPr>
              <a:t>(Mar 10,45). </a:t>
            </a:r>
            <a:endParaRPr lang="es-CO" dirty="0" smtClean="0">
              <a:solidFill>
                <a:srgbClr val="FF0000"/>
              </a:solidFill>
            </a:endParaRPr>
          </a:p>
          <a:p>
            <a:pPr marL="0" indent="0">
              <a:buNone/>
            </a:pPr>
            <a:r>
              <a:rPr lang="es-CO" dirty="0" smtClean="0"/>
              <a:t>El </a:t>
            </a:r>
            <a:r>
              <a:rPr lang="es-CO" dirty="0"/>
              <a:t>mismo sentido tendría las palabras de Jesús en la </a:t>
            </a:r>
            <a:r>
              <a:rPr lang="es-CO" dirty="0" smtClean="0"/>
              <a:t>última cena </a:t>
            </a:r>
            <a:r>
              <a:rPr lang="es-CO" dirty="0"/>
              <a:t>de acuerdo a </a:t>
            </a:r>
            <a:r>
              <a:rPr lang="es-CO" dirty="0" smtClean="0">
                <a:solidFill>
                  <a:srgbClr val="FF0000"/>
                </a:solidFill>
              </a:rPr>
              <a:t>Mac 14,22-24, </a:t>
            </a:r>
            <a:r>
              <a:rPr lang="es-CO" dirty="0"/>
              <a:t>donde habla de su sangre derramada por muchos.  </a:t>
            </a:r>
          </a:p>
        </p:txBody>
      </p:sp>
    </p:spTree>
    <p:extLst>
      <p:ext uri="{BB962C8B-B14F-4D97-AF65-F5344CB8AC3E}">
        <p14:creationId xmlns:p14="http://schemas.microsoft.com/office/powerpoint/2010/main" val="2763529715"/>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8488C4"/>
            </a:gs>
            <a:gs pos="53000">
              <a:srgbClr val="D4DEFF"/>
            </a:gs>
            <a:gs pos="83000">
              <a:srgbClr val="D4DEFF"/>
            </a:gs>
            <a:gs pos="100000">
              <a:srgbClr val="96AB94"/>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634082"/>
          </a:xfrm>
        </p:spPr>
        <p:txBody>
          <a:bodyPr>
            <a:normAutofit fontScale="90000"/>
          </a:bodyPr>
          <a:lstStyle/>
          <a:p>
            <a:r>
              <a:rPr lang="es-CO" sz="4800" b="1" i="1" dirty="0" smtClean="0"/>
              <a:t>Conclusión</a:t>
            </a:r>
            <a:endParaRPr lang="es-CO" sz="4800" b="1" i="1" dirty="0"/>
          </a:p>
        </p:txBody>
      </p:sp>
      <p:sp>
        <p:nvSpPr>
          <p:cNvPr id="3" name="2 Marcador de contenido"/>
          <p:cNvSpPr>
            <a:spLocks noGrp="1"/>
          </p:cNvSpPr>
          <p:nvPr>
            <p:ph idx="1"/>
          </p:nvPr>
        </p:nvSpPr>
        <p:spPr>
          <a:xfrm>
            <a:off x="0" y="1052736"/>
            <a:ext cx="9144000" cy="5805264"/>
          </a:xfrm>
          <a:blipFill>
            <a:blip r:embed="rId2"/>
            <a:tile tx="0" ty="0" sx="100000" sy="100000" flip="none" algn="tl"/>
          </a:blipFill>
        </p:spPr>
        <p:txBody>
          <a:bodyPr>
            <a:normAutofit fontScale="70000" lnSpcReduction="20000"/>
          </a:bodyPr>
          <a:lstStyle/>
          <a:p>
            <a:pPr marL="0" indent="0" algn="ctr">
              <a:buNone/>
            </a:pPr>
            <a:r>
              <a:rPr lang="es-CO" dirty="0" smtClean="0"/>
              <a:t>De la misma forma, como murieron algunos de los profetas del A. Testamento, murieron también los apóstoles, lea </a:t>
            </a:r>
            <a:r>
              <a:rPr lang="es-CO" dirty="0" smtClean="0">
                <a:solidFill>
                  <a:srgbClr val="FF0000"/>
                </a:solidFill>
              </a:rPr>
              <a:t>(Mat.24:9), </a:t>
            </a:r>
            <a:r>
              <a:rPr lang="es-CO" dirty="0" smtClean="0"/>
              <a:t>y la profecía dice que antes de la segunda venida de Cristo, los fieles hijos de Dios serán perseguidos para tratar de minar su fe. </a:t>
            </a:r>
            <a:r>
              <a:rPr lang="es-CO" dirty="0" smtClean="0">
                <a:solidFill>
                  <a:srgbClr val="FF0000"/>
                </a:solidFill>
              </a:rPr>
              <a:t>(Apoc.12:17).</a:t>
            </a:r>
          </a:p>
          <a:p>
            <a:pPr marL="0" indent="0" algn="ctr">
              <a:buNone/>
            </a:pPr>
            <a:r>
              <a:rPr lang="es-CO" dirty="0" smtClean="0"/>
              <a:t>«</a:t>
            </a:r>
            <a:r>
              <a:rPr lang="es-CO" b="1" dirty="0" smtClean="0">
                <a:solidFill>
                  <a:srgbClr val="0070C0"/>
                </a:solidFill>
                <a:latin typeface="Agency FB" pitchFamily="34" charset="0"/>
              </a:rPr>
              <a:t>Entonces </a:t>
            </a:r>
            <a:r>
              <a:rPr lang="es-CO" b="1" dirty="0">
                <a:solidFill>
                  <a:srgbClr val="0070C0"/>
                </a:solidFill>
                <a:latin typeface="Agency FB" pitchFamily="34" charset="0"/>
              </a:rPr>
              <a:t>el dragón se enfureció contra la mujer, y se fue para hacer guerra contra los demás descendientes de ella, quienes guardan los mandamientos de Dios y tienen el testimonio de </a:t>
            </a:r>
            <a:r>
              <a:rPr lang="es-CO" b="1" dirty="0" smtClean="0">
                <a:solidFill>
                  <a:srgbClr val="0070C0"/>
                </a:solidFill>
                <a:latin typeface="Agency FB" pitchFamily="34" charset="0"/>
              </a:rPr>
              <a:t>Jesucristo</a:t>
            </a:r>
            <a:r>
              <a:rPr lang="es-CO" dirty="0" smtClean="0"/>
              <a:t>». </a:t>
            </a:r>
          </a:p>
          <a:p>
            <a:pPr marL="0" indent="0" algn="ctr">
              <a:buNone/>
            </a:pPr>
            <a:r>
              <a:rPr lang="es-CO" dirty="0" smtClean="0"/>
              <a:t>Note que así como los profetas murieron por guardar los Mandamientos de Dios, la iglesia que se menciona aquí es la que «</a:t>
            </a:r>
            <a:r>
              <a:rPr lang="es-CO" u="sng" dirty="0" smtClean="0">
                <a:latin typeface="Agency FB" pitchFamily="34" charset="0"/>
              </a:rPr>
              <a:t>guarda </a:t>
            </a:r>
            <a:r>
              <a:rPr lang="es-CO" b="1" u="sng" dirty="0" smtClean="0">
                <a:latin typeface="Agency FB" pitchFamily="34" charset="0"/>
              </a:rPr>
              <a:t>LOS</a:t>
            </a:r>
            <a:r>
              <a:rPr lang="es-CO" u="sng" dirty="0" smtClean="0">
                <a:latin typeface="Agency FB" pitchFamily="34" charset="0"/>
              </a:rPr>
              <a:t> Mandamientos de Dios, y tiene el testimonio de Jesús</a:t>
            </a:r>
            <a:r>
              <a:rPr lang="es-CO" dirty="0" smtClean="0"/>
              <a:t>». Lea </a:t>
            </a:r>
            <a:r>
              <a:rPr lang="es-CO" dirty="0" smtClean="0">
                <a:solidFill>
                  <a:srgbClr val="FF0000"/>
                </a:solidFill>
              </a:rPr>
              <a:t>(Exo.20:3-17; Eze.20:12,20)</a:t>
            </a:r>
            <a:r>
              <a:rPr lang="es-CO" dirty="0" smtClean="0"/>
              <a:t>. Por tanto, esta iglesia es la que guardar el sábado, y además, tiene el Espíritu de Profecía </a:t>
            </a:r>
            <a:r>
              <a:rPr lang="es-CO" dirty="0" smtClean="0">
                <a:solidFill>
                  <a:srgbClr val="FF0000"/>
                </a:solidFill>
              </a:rPr>
              <a:t>(Apoc.19:10).</a:t>
            </a:r>
          </a:p>
          <a:p>
            <a:pPr marL="0" indent="0" algn="ctr">
              <a:buNone/>
            </a:pPr>
            <a:endParaRPr lang="es-CO" b="1" dirty="0" smtClean="0"/>
          </a:p>
          <a:p>
            <a:pPr marL="0" indent="0" algn="ctr">
              <a:buNone/>
            </a:pPr>
            <a:r>
              <a:rPr lang="es-CO" b="1" dirty="0" smtClean="0"/>
              <a:t>La pregunta es: ¿Cómo hicieron los profetas para resistir hasta la muerte? </a:t>
            </a:r>
            <a:r>
              <a:rPr lang="es-CO" dirty="0" smtClean="0"/>
              <a:t>Lea </a:t>
            </a:r>
            <a:r>
              <a:rPr lang="es-CO" dirty="0" smtClean="0">
                <a:solidFill>
                  <a:srgbClr val="FF0000"/>
                </a:solidFill>
              </a:rPr>
              <a:t>(Hech.1:8). </a:t>
            </a:r>
            <a:r>
              <a:rPr lang="es-CO" b="1" u="sng" dirty="0" smtClean="0">
                <a:latin typeface="Agency FB" pitchFamily="34" charset="0"/>
              </a:rPr>
              <a:t>Recibieron el Poder del </a:t>
            </a:r>
            <a:r>
              <a:rPr lang="es-CO" b="1" u="sng" dirty="0" err="1" smtClean="0">
                <a:latin typeface="Agency FB" pitchFamily="34" charset="0"/>
              </a:rPr>
              <a:t>Espiritu</a:t>
            </a:r>
            <a:r>
              <a:rPr lang="es-CO" b="1" u="sng" dirty="0" smtClean="0">
                <a:latin typeface="Agency FB" pitchFamily="34" charset="0"/>
              </a:rPr>
              <a:t> Santo.</a:t>
            </a:r>
          </a:p>
          <a:p>
            <a:pPr marL="0" indent="0" algn="ctr">
              <a:buNone/>
            </a:pPr>
            <a:endParaRPr lang="es-CO" sz="3400" b="1" dirty="0" smtClean="0"/>
          </a:p>
          <a:p>
            <a:pPr marL="0" indent="0" algn="ctr">
              <a:buNone/>
            </a:pPr>
            <a:r>
              <a:rPr lang="es-CO" sz="3400" b="1" dirty="0" smtClean="0"/>
              <a:t>Que Dios le bendiga es mi oración. Y que ojala, tu y yo, bajo el poder del Espíritu Santo, estemos dispuestos a ser fieles a Dios hasta la muerte. Amen.  </a:t>
            </a:r>
            <a:endParaRPr lang="es-CO" sz="2600" b="1" dirty="0"/>
          </a:p>
        </p:txBody>
      </p:sp>
    </p:spTree>
    <p:extLst>
      <p:ext uri="{BB962C8B-B14F-4D97-AF65-F5344CB8AC3E}">
        <p14:creationId xmlns:p14="http://schemas.microsoft.com/office/powerpoint/2010/main" val="154177757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wipe(down)">
                                      <p:cBhvr>
                                        <p:cTn id="25" dur="580">
                                          <p:stCondLst>
                                            <p:cond delay="0"/>
                                          </p:stCondLst>
                                        </p:cTn>
                                        <p:tgtEl>
                                          <p:spTgt spid="3">
                                            <p:txEl>
                                              <p:pRg st="4" end="4"/>
                                            </p:txEl>
                                          </p:spTgt>
                                        </p:tgtEl>
                                      </p:cBhvr>
                                    </p:animEffect>
                                    <p:anim calcmode="lin" valueType="num">
                                      <p:cBhvr>
                                        <p:cTn id="26"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4" end="4"/>
                                            </p:txEl>
                                          </p:spTgt>
                                        </p:tgtEl>
                                      </p:cBhvr>
                                      <p:to x="100000" y="60000"/>
                                    </p:animScale>
                                    <p:animScale>
                                      <p:cBhvr>
                                        <p:cTn id="32" dur="166" decel="50000">
                                          <p:stCondLst>
                                            <p:cond delay="676"/>
                                          </p:stCondLst>
                                        </p:cTn>
                                        <p:tgtEl>
                                          <p:spTgt spid="3">
                                            <p:txEl>
                                              <p:pRg st="4" end="4"/>
                                            </p:txEl>
                                          </p:spTgt>
                                        </p:tgtEl>
                                      </p:cBhvr>
                                      <p:to x="100000" y="100000"/>
                                    </p:animScale>
                                    <p:animScale>
                                      <p:cBhvr>
                                        <p:cTn id="33" dur="26">
                                          <p:stCondLst>
                                            <p:cond delay="1312"/>
                                          </p:stCondLst>
                                        </p:cTn>
                                        <p:tgtEl>
                                          <p:spTgt spid="3">
                                            <p:txEl>
                                              <p:pRg st="4" end="4"/>
                                            </p:txEl>
                                          </p:spTgt>
                                        </p:tgtEl>
                                      </p:cBhvr>
                                      <p:to x="100000" y="80000"/>
                                    </p:animScale>
                                    <p:animScale>
                                      <p:cBhvr>
                                        <p:cTn id="34" dur="166" decel="50000">
                                          <p:stCondLst>
                                            <p:cond delay="1338"/>
                                          </p:stCondLst>
                                        </p:cTn>
                                        <p:tgtEl>
                                          <p:spTgt spid="3">
                                            <p:txEl>
                                              <p:pRg st="4" end="4"/>
                                            </p:txEl>
                                          </p:spTgt>
                                        </p:tgtEl>
                                      </p:cBhvr>
                                      <p:to x="100000" y="100000"/>
                                    </p:animScale>
                                    <p:animScale>
                                      <p:cBhvr>
                                        <p:cTn id="35" dur="26">
                                          <p:stCondLst>
                                            <p:cond delay="1642"/>
                                          </p:stCondLst>
                                        </p:cTn>
                                        <p:tgtEl>
                                          <p:spTgt spid="3">
                                            <p:txEl>
                                              <p:pRg st="4" end="4"/>
                                            </p:txEl>
                                          </p:spTgt>
                                        </p:tgtEl>
                                      </p:cBhvr>
                                      <p:to x="100000" y="90000"/>
                                    </p:animScale>
                                    <p:animScale>
                                      <p:cBhvr>
                                        <p:cTn id="36" dur="166" decel="50000">
                                          <p:stCondLst>
                                            <p:cond delay="1668"/>
                                          </p:stCondLst>
                                        </p:cTn>
                                        <p:tgtEl>
                                          <p:spTgt spid="3">
                                            <p:txEl>
                                              <p:pRg st="4" end="4"/>
                                            </p:txEl>
                                          </p:spTgt>
                                        </p:tgtEl>
                                      </p:cBhvr>
                                      <p:to x="100000" y="100000"/>
                                    </p:animScale>
                                    <p:animScale>
                                      <p:cBhvr>
                                        <p:cTn id="37" dur="26">
                                          <p:stCondLst>
                                            <p:cond delay="1808"/>
                                          </p:stCondLst>
                                        </p:cTn>
                                        <p:tgtEl>
                                          <p:spTgt spid="3">
                                            <p:txEl>
                                              <p:pRg st="4" end="4"/>
                                            </p:txEl>
                                          </p:spTgt>
                                        </p:tgtEl>
                                      </p:cBhvr>
                                      <p:to x="100000" y="95000"/>
                                    </p:animScale>
                                    <p:animScale>
                                      <p:cBhvr>
                                        <p:cTn id="38" dur="166" decel="50000">
                                          <p:stCondLst>
                                            <p:cond delay="1834"/>
                                          </p:stCondLst>
                                        </p:cTn>
                                        <p:tgtEl>
                                          <p:spTgt spid="3">
                                            <p:txEl>
                                              <p:pRg st="4" end="4"/>
                                            </p:txEl>
                                          </p:spTgt>
                                        </p:tgtEl>
                                      </p:cBhvr>
                                      <p:to x="100000" y="100000"/>
                                    </p:animScale>
                                  </p:childTnLst>
                                </p:cTn>
                              </p:par>
                              <p:par>
                                <p:cTn id="39" presetID="26" presetClass="entr" presetSubtype="0" fill="hold" nodeType="with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Effect transition="in" filter="wipe(down)">
                                      <p:cBhvr>
                                        <p:cTn id="41" dur="580">
                                          <p:stCondLst>
                                            <p:cond delay="0"/>
                                          </p:stCondLst>
                                        </p:cTn>
                                        <p:tgtEl>
                                          <p:spTgt spid="3">
                                            <p:txEl>
                                              <p:pRg st="6" end="6"/>
                                            </p:txEl>
                                          </p:spTgt>
                                        </p:tgtEl>
                                      </p:cBhvr>
                                    </p:animEffect>
                                    <p:anim calcmode="lin" valueType="num">
                                      <p:cBhvr>
                                        <p:cTn id="42"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43"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44"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45"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46"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47" dur="26">
                                          <p:stCondLst>
                                            <p:cond delay="650"/>
                                          </p:stCondLst>
                                        </p:cTn>
                                        <p:tgtEl>
                                          <p:spTgt spid="3">
                                            <p:txEl>
                                              <p:pRg st="6" end="6"/>
                                            </p:txEl>
                                          </p:spTgt>
                                        </p:tgtEl>
                                      </p:cBhvr>
                                      <p:to x="100000" y="60000"/>
                                    </p:animScale>
                                    <p:animScale>
                                      <p:cBhvr>
                                        <p:cTn id="48" dur="166" decel="50000">
                                          <p:stCondLst>
                                            <p:cond delay="676"/>
                                          </p:stCondLst>
                                        </p:cTn>
                                        <p:tgtEl>
                                          <p:spTgt spid="3">
                                            <p:txEl>
                                              <p:pRg st="6" end="6"/>
                                            </p:txEl>
                                          </p:spTgt>
                                        </p:tgtEl>
                                      </p:cBhvr>
                                      <p:to x="100000" y="100000"/>
                                    </p:animScale>
                                    <p:animScale>
                                      <p:cBhvr>
                                        <p:cTn id="49" dur="26">
                                          <p:stCondLst>
                                            <p:cond delay="1312"/>
                                          </p:stCondLst>
                                        </p:cTn>
                                        <p:tgtEl>
                                          <p:spTgt spid="3">
                                            <p:txEl>
                                              <p:pRg st="6" end="6"/>
                                            </p:txEl>
                                          </p:spTgt>
                                        </p:tgtEl>
                                      </p:cBhvr>
                                      <p:to x="100000" y="80000"/>
                                    </p:animScale>
                                    <p:animScale>
                                      <p:cBhvr>
                                        <p:cTn id="50" dur="166" decel="50000">
                                          <p:stCondLst>
                                            <p:cond delay="1338"/>
                                          </p:stCondLst>
                                        </p:cTn>
                                        <p:tgtEl>
                                          <p:spTgt spid="3">
                                            <p:txEl>
                                              <p:pRg st="6" end="6"/>
                                            </p:txEl>
                                          </p:spTgt>
                                        </p:tgtEl>
                                      </p:cBhvr>
                                      <p:to x="100000" y="100000"/>
                                    </p:animScale>
                                    <p:animScale>
                                      <p:cBhvr>
                                        <p:cTn id="51" dur="26">
                                          <p:stCondLst>
                                            <p:cond delay="1642"/>
                                          </p:stCondLst>
                                        </p:cTn>
                                        <p:tgtEl>
                                          <p:spTgt spid="3">
                                            <p:txEl>
                                              <p:pRg st="6" end="6"/>
                                            </p:txEl>
                                          </p:spTgt>
                                        </p:tgtEl>
                                      </p:cBhvr>
                                      <p:to x="100000" y="90000"/>
                                    </p:animScale>
                                    <p:animScale>
                                      <p:cBhvr>
                                        <p:cTn id="52" dur="166" decel="50000">
                                          <p:stCondLst>
                                            <p:cond delay="1668"/>
                                          </p:stCondLst>
                                        </p:cTn>
                                        <p:tgtEl>
                                          <p:spTgt spid="3">
                                            <p:txEl>
                                              <p:pRg st="6" end="6"/>
                                            </p:txEl>
                                          </p:spTgt>
                                        </p:tgtEl>
                                      </p:cBhvr>
                                      <p:to x="100000" y="100000"/>
                                    </p:animScale>
                                    <p:animScale>
                                      <p:cBhvr>
                                        <p:cTn id="53" dur="26">
                                          <p:stCondLst>
                                            <p:cond delay="1808"/>
                                          </p:stCondLst>
                                        </p:cTn>
                                        <p:tgtEl>
                                          <p:spTgt spid="3">
                                            <p:txEl>
                                              <p:pRg st="6" end="6"/>
                                            </p:txEl>
                                          </p:spTgt>
                                        </p:tgtEl>
                                      </p:cBhvr>
                                      <p:to x="100000" y="95000"/>
                                    </p:animScale>
                                    <p:animScale>
                                      <p:cBhvr>
                                        <p:cTn id="54" dur="166" decel="50000">
                                          <p:stCondLst>
                                            <p:cond delay="1834"/>
                                          </p:stCondLst>
                                        </p:cTn>
                                        <p:tgtEl>
                                          <p:spTgt spid="3">
                                            <p:txEl>
                                              <p:pRg st="6" end="6"/>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688</TotalTime>
  <Words>1883</Words>
  <Application>Microsoft Office PowerPoint</Application>
  <PresentationFormat>Presentación en pantalla (4:3)</PresentationFormat>
  <Paragraphs>69</Paragraphs>
  <Slides>16</Slides>
  <Notes>0</Notes>
  <HiddenSlides>0</HiddenSlides>
  <MMClips>0</MMClips>
  <ScaleCrop>false</ScaleCrop>
  <HeadingPairs>
    <vt:vector size="4" baseType="variant">
      <vt:variant>
        <vt:lpstr>Tema</vt:lpstr>
      </vt:variant>
      <vt:variant>
        <vt:i4>1</vt:i4>
      </vt:variant>
      <vt:variant>
        <vt:lpstr>Títulos de diapositiva</vt:lpstr>
      </vt:variant>
      <vt:variant>
        <vt:i4>16</vt:i4>
      </vt:variant>
    </vt:vector>
  </HeadingPairs>
  <TitlesOfParts>
    <vt:vector size="17" baseType="lpstr">
      <vt:lpstr>Tema de Office</vt:lpstr>
      <vt:lpstr>COMO MURIERON LOS PROFETAS</vt:lpstr>
      <vt:lpstr>Como murieron los profetas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Conclusión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COMO MURIERON LOS PROFETAS</dc:title>
  <dc:creator>FAMILIA FIERRO CH</dc:creator>
  <cp:lastModifiedBy>FAMILIA FIERRO CH</cp:lastModifiedBy>
  <cp:revision>99</cp:revision>
  <dcterms:created xsi:type="dcterms:W3CDTF">2014-05-22T02:35:55Z</dcterms:created>
  <dcterms:modified xsi:type="dcterms:W3CDTF">2014-07-19T03:51:33Z</dcterms:modified>
</cp:coreProperties>
</file>